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465" r:id="rId4"/>
    <p:sldId id="466" r:id="rId5"/>
    <p:sldId id="467" r:id="rId6"/>
    <p:sldId id="468" r:id="rId7"/>
    <p:sldId id="469" r:id="rId8"/>
    <p:sldId id="472" r:id="rId9"/>
    <p:sldId id="275" r:id="rId10"/>
    <p:sldId id="340" r:id="rId11"/>
    <p:sldId id="445" r:id="rId12"/>
    <p:sldId id="470" r:id="rId13"/>
    <p:sldId id="471" r:id="rId14"/>
    <p:sldId id="473" r:id="rId15"/>
    <p:sldId id="444" r:id="rId16"/>
    <p:sldId id="474" r:id="rId1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FF"/>
    <a:srgbClr val="7A81FF"/>
    <a:srgbClr val="E6E6E6"/>
    <a:srgbClr val="000000"/>
    <a:srgbClr val="00ADEF"/>
    <a:srgbClr val="FFFFFF"/>
    <a:srgbClr val="6A6A6A"/>
    <a:srgbClr val="EDEDED"/>
    <a:srgbClr val="FEFEFE"/>
    <a:srgbClr val="7D6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39" autoAdjust="0"/>
    <p:restoredTop sz="93400" autoAdjust="0"/>
  </p:normalViewPr>
  <p:slideViewPr>
    <p:cSldViewPr snapToGrid="0" showGuides="1">
      <p:cViewPr>
        <p:scale>
          <a:sx n="200" d="100"/>
          <a:sy n="200" d="100"/>
        </p:scale>
        <p:origin x="480" y="248"/>
      </p:cViewPr>
      <p:guideLst/>
    </p:cSldViewPr>
  </p:slideViewPr>
  <p:outlineViewPr>
    <p:cViewPr>
      <p:scale>
        <a:sx n="33" d="100"/>
        <a:sy n="33" d="100"/>
      </p:scale>
      <p:origin x="0" y="-121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94"/>
    </p:cViewPr>
  </p:sorterViewPr>
  <p:notesViewPr>
    <p:cSldViewPr snapToGrid="0" showGuides="1">
      <p:cViewPr varScale="1">
        <p:scale>
          <a:sx n="89" d="100"/>
          <a:sy n="89" d="100"/>
        </p:scale>
        <p:origin x="27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35630" y="9507815"/>
            <a:ext cx="460104" cy="41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4A88D89-6783-4478-889D-EB9822713668}" type="slidenum">
              <a:rPr lang="en-US" altLang="it-IT"/>
              <a:pPr/>
              <a:t>‹N›</a:t>
            </a:fld>
            <a:endParaRPr lang="en-US" altLang="it-IT"/>
          </a:p>
        </p:txBody>
      </p:sp>
      <p:sp>
        <p:nvSpPr>
          <p:cNvPr id="7" name="Segnaposto intestazione 1"/>
          <p:cNvSpPr txBox="1">
            <a:spLocks/>
          </p:cNvSpPr>
          <p:nvPr/>
        </p:nvSpPr>
        <p:spPr>
          <a:xfrm>
            <a:off x="75272" y="467436"/>
            <a:ext cx="2828954" cy="544342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355600">
              <a:defRPr/>
            </a:pPr>
            <a:r>
              <a:rPr lang="it-IT" sz="1200" b="1" dirty="0">
                <a:latin typeface="ITC Lubalin Graph Std Book" charset="0"/>
                <a:ea typeface="MS PGothic" charset="0"/>
                <a:cs typeface="MS PGothic" charset="0"/>
              </a:rPr>
              <a:t>Industrial </a:t>
            </a:r>
            <a:r>
              <a:rPr lang="it-IT" sz="1200" b="1" dirty="0" err="1">
                <a:latin typeface="ITC Lubalin Graph Std Book" charset="0"/>
                <a:ea typeface="MS PGothic" charset="0"/>
                <a:cs typeface="MS PGothic" charset="0"/>
              </a:rPr>
              <a:t>organization</a:t>
            </a:r>
            <a:endParaRPr lang="it-IT" sz="1200" b="1" dirty="0">
              <a:latin typeface="ITC Lubalin Graph Std Book" charset="0"/>
              <a:ea typeface="MS PGothic" charset="0"/>
              <a:cs typeface="MS PGothic" charset="0"/>
            </a:endParaRPr>
          </a:p>
          <a:p>
            <a:pPr marL="355600">
              <a:defRPr/>
            </a:pPr>
            <a:r>
              <a:rPr lang="it-IT" sz="1200" dirty="0">
                <a:latin typeface="ITC Lubalin Graph Std Book" charset="0"/>
                <a:ea typeface="MS PGothic" charset="0"/>
                <a:cs typeface="MS PGothic" charset="0"/>
              </a:rPr>
              <a:t>Prof. Davide </a:t>
            </a:r>
            <a:r>
              <a:rPr lang="it-IT" sz="1200" dirty="0" err="1">
                <a:latin typeface="ITC Lubalin Graph Std Book" charset="0"/>
                <a:ea typeface="MS PGothic" charset="0"/>
                <a:cs typeface="MS PGothic" charset="0"/>
              </a:rPr>
              <a:t>Quaglione</a:t>
            </a:r>
            <a:endParaRPr lang="it-IT" sz="1200" dirty="0">
              <a:latin typeface="ITC Lubalin Graph Std Book" charset="0"/>
              <a:ea typeface="MS PGothic" charset="0"/>
              <a:cs typeface="MS PGothic" charset="0"/>
            </a:endParaRPr>
          </a:p>
        </p:txBody>
      </p:sp>
      <p:sp>
        <p:nvSpPr>
          <p:cNvPr id="8" name="Segnaposto intestazione 1"/>
          <p:cNvSpPr txBox="1">
            <a:spLocks/>
          </p:cNvSpPr>
          <p:nvPr/>
        </p:nvSpPr>
        <p:spPr>
          <a:xfrm>
            <a:off x="3206838" y="467435"/>
            <a:ext cx="2723824" cy="544342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355600">
              <a:defRPr/>
            </a:pPr>
            <a:r>
              <a:rPr lang="it-IT" altLang="it-IT" sz="1200" b="1" dirty="0" err="1">
                <a:latin typeface="ITC Lubalin Graph Std Book" pitchFamily="18" charset="0"/>
                <a:cs typeface="Arial" pitchFamily="34" charset="0"/>
              </a:rPr>
              <a:t>Lesson</a:t>
            </a:r>
            <a:r>
              <a:rPr lang="it-IT" altLang="it-IT" sz="1200" b="1" dirty="0">
                <a:latin typeface="ITC Lubalin Graph Std Book" pitchFamily="18" charset="0"/>
                <a:cs typeface="Arial" pitchFamily="34" charset="0"/>
              </a:rPr>
              <a:t> 13</a:t>
            </a:r>
            <a:br>
              <a:rPr lang="it-IT" altLang="it-IT" sz="1200" b="1" dirty="0">
                <a:latin typeface="ITC Lubalin Graph Std Book" pitchFamily="18" charset="0"/>
                <a:cs typeface="Arial" pitchFamily="34" charset="0"/>
              </a:rPr>
            </a:br>
            <a:r>
              <a:rPr lang="en-GB" sz="1200" dirty="0"/>
              <a:t>VERTICAL RESTRICTIONS</a:t>
            </a:r>
            <a:endParaRPr lang="it-IT" altLang="it-IT" sz="1200" dirty="0">
              <a:latin typeface="ITC Lubalin Graph Std Book" pitchFamily="18" charset="0"/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412226" y="9128338"/>
            <a:ext cx="3494113" cy="283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59329" tIns="79666" rIns="159329" bIns="79666">
            <a:spAutoFit/>
          </a:bodyPr>
          <a:lstStyle>
            <a:lvl1pPr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it-IT" sz="800" dirty="0">
                <a:solidFill>
                  <a:srgbClr val="000000"/>
                </a:solidFill>
                <a:latin typeface="ITC Lubalin Graph Std Book" pitchFamily="18" charset="0"/>
              </a:rPr>
              <a:t>Copyright © </a:t>
            </a:r>
            <a:r>
              <a:rPr lang="en-US" altLang="it-IT" sz="800" dirty="0" err="1">
                <a:solidFill>
                  <a:srgbClr val="000000"/>
                </a:solidFill>
                <a:latin typeface="ITC Lubalin Graph Std Book" pitchFamily="18" charset="0"/>
              </a:rPr>
              <a:t>Università</a:t>
            </a:r>
            <a:r>
              <a:rPr lang="en-US" altLang="it-IT" sz="800" dirty="0">
                <a:solidFill>
                  <a:srgbClr val="000000"/>
                </a:solidFill>
                <a:latin typeface="ITC Lubalin Graph Std Book" pitchFamily="18" charset="0"/>
              </a:rPr>
              <a:t> </a:t>
            </a:r>
            <a:r>
              <a:rPr lang="en-US" altLang="it-IT" sz="800" dirty="0" err="1">
                <a:solidFill>
                  <a:srgbClr val="000000"/>
                </a:solidFill>
                <a:latin typeface="ITC Lubalin Graph Std Book" pitchFamily="18" charset="0"/>
              </a:rPr>
              <a:t>Telematica</a:t>
            </a:r>
            <a:r>
              <a:rPr lang="en-US" altLang="it-IT" sz="800" dirty="0">
                <a:solidFill>
                  <a:srgbClr val="000000"/>
                </a:solidFill>
                <a:latin typeface="ITC Lubalin Graph Std Book" pitchFamily="18" charset="0"/>
              </a:rPr>
              <a:t> </a:t>
            </a:r>
            <a:r>
              <a:rPr lang="en-US" altLang="it-IT" sz="800" dirty="0" err="1">
                <a:solidFill>
                  <a:srgbClr val="000000"/>
                </a:solidFill>
                <a:latin typeface="ITC Lubalin Graph Std Book" pitchFamily="18" charset="0"/>
              </a:rPr>
              <a:t>Internazionale</a:t>
            </a:r>
            <a:r>
              <a:rPr lang="en-US" altLang="it-IT" sz="800" dirty="0">
                <a:solidFill>
                  <a:srgbClr val="000000"/>
                </a:solidFill>
                <a:latin typeface="ITC Lubalin Graph Std Book" pitchFamily="18" charset="0"/>
              </a:rPr>
              <a:t> UNINETTUNO</a:t>
            </a:r>
            <a:endParaRPr lang="en-US" altLang="it-IT" sz="3700" dirty="0">
              <a:solidFill>
                <a:schemeClr val="bg2"/>
              </a:solidFill>
              <a:latin typeface="ITC Lubalin Graph Std Book" pitchFamily="18" charset="0"/>
            </a:endParaRPr>
          </a:p>
        </p:txBody>
      </p:sp>
      <p:pic>
        <p:nvPicPr>
          <p:cNvPr id="10" name="Picture 10" descr="logo_UTI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1" y="9128338"/>
            <a:ext cx="2321173" cy="64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148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DA9A9-53D3-4D5A-97AD-765733F5E470}" type="datetimeFigureOut">
              <a:rPr lang="it-IT" smtClean="0"/>
              <a:pPr/>
              <a:t>10/06/22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9BA55-5426-4F0A-975A-82C132F1DE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12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0ECF-D558-2C49-A385-D15DE29A952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22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0ECF-D558-2C49-A385-D15DE29A952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509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0ECF-D558-2C49-A385-D15DE29A952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330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0ECF-D558-2C49-A385-D15DE29A952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7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0ECF-D558-2C49-A385-D15DE29A952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70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0ECF-D558-2C49-A385-D15DE29A952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478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0ECF-D558-2C49-A385-D15DE29A952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134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0ECF-D558-2C49-A385-D15DE29A952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932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0ECF-D558-2C49-A385-D15DE29A952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559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5938" y="728663"/>
            <a:ext cx="11160125" cy="233997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5400"/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05209029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ti (con tito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0" y="728663"/>
            <a:ext cx="12192000" cy="699404"/>
          </a:xfrm>
          <a:prstGeom prst="rect">
            <a:avLst/>
          </a:prstGeom>
          <a:gradFill>
            <a:gsLst>
              <a:gs pos="0">
                <a:srgbClr val="7D6617">
                  <a:alpha val="60000"/>
                </a:srgb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lIns="900000" tIns="72000" rIns="720000" bIns="72000">
            <a:spAutoFit/>
          </a:bodyPr>
          <a:lstStyle>
            <a:lvl1pPr>
              <a:lnSpc>
                <a:spcPct val="100000"/>
              </a:lnSpc>
              <a:defRPr sz="3600">
                <a:latin typeface="ITC Lubalin Graph Std Book" panose="02060502020205020404" pitchFamily="18" charset="0"/>
              </a:defRPr>
            </a:lvl1pPr>
          </a:lstStyle>
          <a:p>
            <a:r>
              <a:rPr lang="it-IT"/>
              <a:t>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515938" y="1818166"/>
            <a:ext cx="11160125" cy="3879371"/>
          </a:xfrm>
          <a:prstGeom prst="rect">
            <a:avLst/>
          </a:prstGeom>
        </p:spPr>
        <p:txBody>
          <a:bodyPr anchor="t"/>
          <a:lstStyle>
            <a:lvl1pPr marL="714375" indent="-714375">
              <a:lnSpc>
                <a:spcPct val="100000"/>
              </a:lnSpc>
              <a:buClrTx/>
              <a:buSzPct val="80000"/>
              <a:buFont typeface="Zapf Dingbats"/>
              <a:buChar char="➤"/>
              <a:defRPr sz="3600"/>
            </a:lvl1pPr>
            <a:lvl2pPr marL="895350" indent="-55245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/>
            </a:lvl2pPr>
            <a:lvl3pPr marL="1257300" indent="-57150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/>
            </a:lvl3pPr>
            <a:lvl4pPr marL="1619250" indent="-59055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/>
            </a:lvl4pPr>
            <a:lvl5pPr marL="1971675" indent="-62230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93289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ti (senza tito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515939" y="728663"/>
            <a:ext cx="11160124" cy="4968875"/>
          </a:xfrm>
          <a:prstGeom prst="rect">
            <a:avLst/>
          </a:prstGeom>
        </p:spPr>
        <p:txBody>
          <a:bodyPr anchor="ctr"/>
          <a:lstStyle>
            <a:lvl1pPr marL="714375" indent="-714375">
              <a:lnSpc>
                <a:spcPct val="100000"/>
              </a:lnSpc>
              <a:buClrTx/>
              <a:buSzPct val="80000"/>
              <a:buFont typeface="Zapf Dingbats"/>
              <a:buChar char="➤"/>
              <a:defRPr sz="3600"/>
            </a:lvl1pPr>
            <a:lvl2pPr marL="895350" indent="-55245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/>
            </a:lvl2pPr>
            <a:lvl3pPr marL="1257300" indent="-57150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/>
            </a:lvl3pPr>
            <a:lvl4pPr marL="1619250" indent="-59055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/>
            </a:lvl4pPr>
            <a:lvl5pPr marL="1971675" indent="-62230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064687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58915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12191999" cy="569753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it-IT" sz="5400">
                <a:latin typeface="+mn-lt"/>
              </a:rPr>
              <a:t>SUMMARY </a:t>
            </a:r>
            <a:br>
              <a:rPr lang="it-IT" sz="5400">
                <a:latin typeface="+mn-lt"/>
              </a:rPr>
            </a:br>
            <a:r>
              <a:rPr lang="it-IT" sz="5400">
                <a:latin typeface="+mn-lt"/>
              </a:rPr>
              <a:t>REVIEW</a:t>
            </a:r>
            <a:r>
              <a:rPr lang="it-IT" sz="5400" baseline="0">
                <a:latin typeface="+mn-lt"/>
              </a:rPr>
              <a:t> QUESTIONS</a:t>
            </a:r>
            <a:endParaRPr lang="it-IT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780221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B6076-E3A1-4741-BA3F-C6565AB5E502}" type="datetimeFigureOut">
              <a:rPr lang="it-IT" smtClean="0"/>
              <a:pPr/>
              <a:t>10/06/22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9CF99-421E-476D-9E4D-C7F7F4B2D21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8425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7BE8-E66A-6847-BA34-FD612EBEE0CB}" type="datetimeFigureOut">
              <a:rPr lang="it-IT" smtClean="0"/>
              <a:t>10/06/22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EB7-63F7-304E-9C5A-CC870D16F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33286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Connettore 1 7"/>
          <p:cNvCxnSpPr/>
          <p:nvPr userDrawn="1"/>
        </p:nvCxnSpPr>
        <p:spPr>
          <a:xfrm flipH="1">
            <a:off x="427889" y="-1"/>
            <a:ext cx="544" cy="547200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 userDrawn="1"/>
        </p:nvCxnSpPr>
        <p:spPr>
          <a:xfrm>
            <a:off x="11735807" y="592853"/>
            <a:ext cx="0" cy="6980926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H="1">
            <a:off x="2240782" y="628180"/>
            <a:ext cx="9951218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49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89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933">
          <p15:clr>
            <a:srgbClr val="F26B43"/>
          </p15:clr>
        </p15:guide>
        <p15:guide id="4" pos="7355">
          <p15:clr>
            <a:srgbClr val="F26B43"/>
          </p15:clr>
        </p15:guide>
        <p15:guide id="5" pos="325">
          <p15:clr>
            <a:srgbClr val="F26B43"/>
          </p15:clr>
        </p15:guide>
        <p15:guide id="6" orient="horz" pos="4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fimec@unich.it" TargetMode="External"/><Relationship Id="rId2" Type="http://schemas.openxmlformats.org/officeDocument/2006/relationships/hyperlink" Target="mailto:davide.quaglione@unich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dattica.disfipeq.pe@unich.i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406F0D8-CBF9-9361-84FD-8D70D0ACF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24" y="728663"/>
            <a:ext cx="875675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01831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44" t="15120" r="-24844" b="21869"/>
          <a:stretch/>
        </p:blipFill>
        <p:spPr>
          <a:xfrm>
            <a:off x="-3028950" y="4297279"/>
            <a:ext cx="18249900" cy="5121442"/>
          </a:xfrm>
          <a:prstGeom prst="rect">
            <a:avLst/>
          </a:prstGeom>
          <a:solidFill>
            <a:srgbClr val="E6E6E6"/>
          </a:solidFill>
          <a:effectLst>
            <a:softEdge rad="127000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22C52D5-3C33-AD46-B0E2-486381F5C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8663"/>
            <a:ext cx="12192000" cy="637849"/>
          </a:xfrm>
        </p:spPr>
        <p:txBody>
          <a:bodyPr/>
          <a:lstStyle/>
          <a:p>
            <a:r>
              <a:rPr lang="en-GB" sz="3200" noProof="0" dirty="0"/>
              <a:t>Due </a:t>
            </a:r>
            <a:r>
              <a:rPr lang="en-GB" sz="3200" noProof="0" dirty="0" err="1"/>
              <a:t>percorsi</a:t>
            </a:r>
            <a:r>
              <a:rPr lang="en-GB" sz="3200" noProof="0" dirty="0"/>
              <a:t> </a:t>
            </a:r>
            <a:r>
              <a:rPr lang="en-GB" sz="3200" noProof="0" dirty="0" err="1"/>
              <a:t>curriculari</a:t>
            </a:r>
            <a:endParaRPr lang="en-GB" sz="3200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21BFD8-2F11-D242-9790-477EE71932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1483484"/>
            <a:ext cx="11160125" cy="483476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7A81FF"/>
                </a:solidFill>
              </a:rPr>
              <a:t>PERCORSO in </a:t>
            </a:r>
            <a:r>
              <a:rPr lang="en-US" sz="1800" b="1" dirty="0" err="1">
                <a:solidFill>
                  <a:srgbClr val="7A81FF"/>
                </a:solidFill>
              </a:rPr>
              <a:t>Mercati</a:t>
            </a:r>
            <a:r>
              <a:rPr lang="en-US" sz="1800" b="1" dirty="0">
                <a:solidFill>
                  <a:srgbClr val="7A81FF"/>
                </a:solidFill>
              </a:rPr>
              <a:t> </a:t>
            </a:r>
            <a:r>
              <a:rPr lang="en-US" sz="1800" b="1" dirty="0" err="1">
                <a:solidFill>
                  <a:srgbClr val="7A81FF"/>
                </a:solidFill>
              </a:rPr>
              <a:t>globali</a:t>
            </a:r>
            <a:r>
              <a:rPr lang="en-US" sz="1800" b="1" dirty="0">
                <a:solidFill>
                  <a:srgbClr val="7A81FF"/>
                </a:solidFill>
              </a:rPr>
              <a:t> e </a:t>
            </a:r>
            <a:r>
              <a:rPr lang="en-US" sz="1800" b="1" dirty="0" err="1">
                <a:solidFill>
                  <a:srgbClr val="7A81FF"/>
                </a:solidFill>
              </a:rPr>
              <a:t>politiche</a:t>
            </a:r>
            <a:r>
              <a:rPr lang="en-US" sz="1800" b="1" dirty="0">
                <a:solidFill>
                  <a:srgbClr val="7A81FF"/>
                </a:solidFill>
              </a:rPr>
              <a:t> per lo </a:t>
            </a:r>
            <a:r>
              <a:rPr lang="en-US" sz="1800" b="1" dirty="0" err="1">
                <a:solidFill>
                  <a:srgbClr val="7A81FF"/>
                </a:solidFill>
              </a:rPr>
              <a:t>sviluppo</a:t>
            </a:r>
            <a:r>
              <a:rPr lang="en-US" sz="1800" b="1" dirty="0">
                <a:solidFill>
                  <a:srgbClr val="7A81FF"/>
                </a:solidFill>
              </a:rPr>
              <a:t> </a:t>
            </a:r>
            <a:r>
              <a:rPr lang="en-US" sz="1800" b="1" dirty="0" err="1">
                <a:solidFill>
                  <a:srgbClr val="7A81FF"/>
                </a:solidFill>
              </a:rPr>
              <a:t>sostenibile</a:t>
            </a:r>
            <a:endParaRPr lang="en-US" sz="1800" b="1" dirty="0">
              <a:solidFill>
                <a:srgbClr val="7A81FF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err="1"/>
              <a:t>Focalizzato</a:t>
            </a:r>
            <a:r>
              <a:rPr lang="en-US" sz="1800" dirty="0"/>
              <a:t> </a:t>
            </a:r>
            <a:r>
              <a:rPr lang="en-US" sz="1800" dirty="0" err="1"/>
              <a:t>sullo</a:t>
            </a:r>
            <a:r>
              <a:rPr lang="en-US" sz="1800" dirty="0"/>
              <a:t> </a:t>
            </a:r>
            <a:r>
              <a:rPr lang="en-US" sz="1800" dirty="0" err="1"/>
              <a:t>sviluppo</a:t>
            </a:r>
            <a:r>
              <a:rPr lang="en-US" sz="1800" dirty="0"/>
              <a:t> </a:t>
            </a:r>
            <a:r>
              <a:rPr lang="en-US" sz="1800" dirty="0" err="1"/>
              <a:t>delle</a:t>
            </a:r>
            <a:r>
              <a:rPr lang="en-US" sz="1800" dirty="0"/>
              <a:t> </a:t>
            </a:r>
            <a:r>
              <a:rPr lang="en-US" sz="1800" dirty="0" err="1"/>
              <a:t>competenze</a:t>
            </a:r>
            <a:r>
              <a:rPr lang="en-US" sz="1800" dirty="0"/>
              <a:t> associate alle </a:t>
            </a:r>
            <a:r>
              <a:rPr lang="en-US" sz="1800" dirty="0" err="1"/>
              <a:t>funzioni</a:t>
            </a:r>
            <a:r>
              <a:rPr lang="en-US" sz="1800" dirty="0"/>
              <a:t> </a:t>
            </a:r>
            <a:r>
              <a:rPr lang="en-US" sz="1800" dirty="0" err="1"/>
              <a:t>direzionali</a:t>
            </a:r>
            <a:r>
              <a:rPr lang="en-US" sz="1800" dirty="0"/>
              <a:t> </a:t>
            </a:r>
            <a:r>
              <a:rPr lang="en-US" sz="1800" dirty="0" err="1"/>
              <a:t>nelle</a:t>
            </a:r>
            <a:r>
              <a:rPr lang="en-US" sz="1800" dirty="0"/>
              <a:t> </a:t>
            </a:r>
            <a:r>
              <a:rPr lang="en-US" sz="1800" dirty="0" err="1"/>
              <a:t>istituzioni</a:t>
            </a:r>
            <a:r>
              <a:rPr lang="en-US" sz="1800" dirty="0"/>
              <a:t> di </a:t>
            </a:r>
            <a:r>
              <a:rPr lang="en-US" sz="1800" dirty="0" err="1"/>
              <a:t>politica</a:t>
            </a:r>
            <a:r>
              <a:rPr lang="en-US" sz="1800" dirty="0"/>
              <a:t> </a:t>
            </a:r>
            <a:r>
              <a:rPr lang="en-US" sz="1800" dirty="0" err="1"/>
              <a:t>economica</a:t>
            </a:r>
            <a:r>
              <a:rPr lang="en-US" sz="1800" dirty="0"/>
              <a:t>, </a:t>
            </a:r>
            <a:r>
              <a:rPr lang="en-US" sz="1800" dirty="0" err="1"/>
              <a:t>finanziarie</a:t>
            </a:r>
            <a:r>
              <a:rPr lang="en-US" sz="1800" dirty="0"/>
              <a:t>, </a:t>
            </a:r>
            <a:r>
              <a:rPr lang="en-US" sz="1800" dirty="0" err="1"/>
              <a:t>nelle</a:t>
            </a:r>
            <a:r>
              <a:rPr lang="en-US" sz="1800" dirty="0"/>
              <a:t> </a:t>
            </a:r>
            <a:r>
              <a:rPr lang="en-US" sz="1800" dirty="0" err="1"/>
              <a:t>organizzazioni</a:t>
            </a:r>
            <a:r>
              <a:rPr lang="en-US" sz="1800" dirty="0"/>
              <a:t> </a:t>
            </a:r>
            <a:r>
              <a:rPr lang="en-US" sz="1800" dirty="0" err="1"/>
              <a:t>internazionali</a:t>
            </a:r>
            <a:r>
              <a:rPr lang="en-US" sz="1800" dirty="0"/>
              <a:t>, </a:t>
            </a:r>
            <a:r>
              <a:rPr lang="en-US" sz="1800" dirty="0" err="1"/>
              <a:t>nelle</a:t>
            </a:r>
            <a:r>
              <a:rPr lang="en-US" sz="1800" dirty="0"/>
              <a:t> </a:t>
            </a:r>
            <a:r>
              <a:rPr lang="en-US" sz="1800" dirty="0" err="1"/>
              <a:t>autorità</a:t>
            </a:r>
            <a:r>
              <a:rPr lang="en-US" sz="1800" dirty="0"/>
              <a:t> di </a:t>
            </a:r>
            <a:r>
              <a:rPr lang="en-US" sz="1800" dirty="0" err="1"/>
              <a:t>vigilanza</a:t>
            </a:r>
            <a:r>
              <a:rPr lang="en-US" sz="1800" dirty="0"/>
              <a:t>, in </a:t>
            </a:r>
            <a:r>
              <a:rPr lang="en-US" sz="1800" dirty="0" err="1"/>
              <a:t>uffici</a:t>
            </a:r>
            <a:r>
              <a:rPr lang="en-US" sz="1800" dirty="0"/>
              <a:t> </a:t>
            </a:r>
            <a:r>
              <a:rPr lang="en-US" sz="1800" dirty="0" err="1"/>
              <a:t>studi</a:t>
            </a:r>
            <a:r>
              <a:rPr lang="en-US" sz="1800" dirty="0"/>
              <a:t> economici e </a:t>
            </a:r>
            <a:r>
              <a:rPr lang="en-US" sz="1800" dirty="0" err="1"/>
              <a:t>finanziari</a:t>
            </a:r>
            <a:r>
              <a:rPr lang="en-US" sz="1800" dirty="0"/>
              <a:t> di </a:t>
            </a:r>
            <a:r>
              <a:rPr lang="en-US" sz="1800" dirty="0" err="1"/>
              <a:t>banche</a:t>
            </a:r>
            <a:r>
              <a:rPr lang="en-US" sz="1800" dirty="0"/>
              <a:t> </a:t>
            </a:r>
            <a:r>
              <a:rPr lang="en-US" sz="1800" dirty="0" err="1"/>
              <a:t>centrali</a:t>
            </a:r>
            <a:r>
              <a:rPr lang="en-US" sz="1800" dirty="0"/>
              <a:t> e di </a:t>
            </a:r>
            <a:r>
              <a:rPr lang="en-US" sz="1800" dirty="0" err="1"/>
              <a:t>altri</a:t>
            </a:r>
            <a:r>
              <a:rPr lang="en-US" sz="1800" dirty="0"/>
              <a:t> </a:t>
            </a:r>
            <a:r>
              <a:rPr lang="en-US" sz="1800" dirty="0" err="1"/>
              <a:t>enti</a:t>
            </a:r>
            <a:r>
              <a:rPr lang="en-US" sz="1800" dirty="0"/>
              <a:t>, </a:t>
            </a:r>
            <a:r>
              <a:rPr lang="en-US" sz="1800" dirty="0" err="1"/>
              <a:t>nella</a:t>
            </a:r>
            <a:r>
              <a:rPr lang="en-US" sz="1800" dirty="0"/>
              <a:t> </a:t>
            </a:r>
            <a:r>
              <a:rPr lang="en-US" sz="1800" dirty="0" err="1"/>
              <a:t>direzione</a:t>
            </a:r>
            <a:r>
              <a:rPr lang="en-US" sz="1800" dirty="0"/>
              <a:t> </a:t>
            </a:r>
            <a:r>
              <a:rPr lang="en-US" sz="1800" dirty="0" err="1"/>
              <a:t>delle</a:t>
            </a:r>
            <a:r>
              <a:rPr lang="en-US" sz="1800" dirty="0"/>
              <a:t> </a:t>
            </a:r>
            <a:r>
              <a:rPr lang="en-US" sz="1800" dirty="0" err="1"/>
              <a:t>imprese</a:t>
            </a:r>
            <a:r>
              <a:rPr lang="en-US" sz="1800" dirty="0"/>
              <a:t> </a:t>
            </a:r>
            <a:r>
              <a:rPr lang="en-US" sz="1800" dirty="0" err="1"/>
              <a:t>locali</a:t>
            </a:r>
            <a:r>
              <a:rPr lang="en-US" sz="1800" dirty="0"/>
              <a:t> e </a:t>
            </a:r>
            <a:r>
              <a:rPr lang="en-US" sz="1800" dirty="0" err="1"/>
              <a:t>multinazionali</a:t>
            </a:r>
            <a:r>
              <a:rPr lang="en-US" sz="1800" dirty="0"/>
              <a:t>, </a:t>
            </a:r>
            <a:r>
              <a:rPr lang="en-US" sz="1800" dirty="0" err="1"/>
              <a:t>nelle</a:t>
            </a:r>
            <a:r>
              <a:rPr lang="en-US" sz="1800" dirty="0"/>
              <a:t> </a:t>
            </a:r>
            <a:r>
              <a:rPr lang="en-US" sz="1800" dirty="0" err="1"/>
              <a:t>agenzie</a:t>
            </a:r>
            <a:r>
              <a:rPr lang="en-US" sz="1800" dirty="0"/>
              <a:t> di </a:t>
            </a:r>
            <a:r>
              <a:rPr lang="en-US" sz="1800" dirty="0" err="1"/>
              <a:t>sviluppo</a:t>
            </a:r>
            <a:r>
              <a:rPr lang="en-US" sz="1800" dirty="0"/>
              <a:t> ai </a:t>
            </a:r>
            <a:r>
              <a:rPr lang="en-US" sz="1800" dirty="0" err="1"/>
              <a:t>diversi</a:t>
            </a:r>
            <a:r>
              <a:rPr lang="en-US" sz="1800" dirty="0"/>
              <a:t> </a:t>
            </a:r>
            <a:r>
              <a:rPr lang="en-US" sz="1800" dirty="0" err="1"/>
              <a:t>livelli</a:t>
            </a:r>
            <a:r>
              <a:rPr lang="en-US" sz="1800" dirty="0"/>
              <a:t> </a:t>
            </a:r>
            <a:r>
              <a:rPr lang="en-US" sz="1800" dirty="0" err="1"/>
              <a:t>territoriali</a:t>
            </a:r>
            <a:r>
              <a:rPr lang="en-US" sz="1800" dirty="0"/>
              <a:t>. Il </a:t>
            </a:r>
            <a:r>
              <a:rPr lang="en-US" sz="1800" dirty="0" err="1"/>
              <a:t>laureato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</a:t>
            </a:r>
            <a:r>
              <a:rPr lang="en-US" sz="1800" dirty="0" err="1"/>
              <a:t>abbia</a:t>
            </a:r>
            <a:r>
              <a:rPr lang="en-US" sz="1800" dirty="0"/>
              <a:t> </a:t>
            </a:r>
            <a:r>
              <a:rPr lang="en-US" sz="1800" dirty="0" err="1"/>
              <a:t>concluso</a:t>
            </a:r>
            <a:r>
              <a:rPr lang="en-US" sz="1800" dirty="0"/>
              <a:t> tale </a:t>
            </a:r>
            <a:r>
              <a:rPr lang="en-US" sz="1800" dirty="0" err="1"/>
              <a:t>percorso</a:t>
            </a:r>
            <a:r>
              <a:rPr lang="en-US" sz="1800" dirty="0"/>
              <a:t> </a:t>
            </a:r>
            <a:r>
              <a:rPr lang="en-US" sz="1800" dirty="0" err="1"/>
              <a:t>sarà</a:t>
            </a:r>
            <a:r>
              <a:rPr lang="en-US" sz="1800" dirty="0"/>
              <a:t> </a:t>
            </a:r>
            <a:r>
              <a:rPr lang="en-US" sz="1800" dirty="0" err="1"/>
              <a:t>inoltre</a:t>
            </a:r>
            <a:r>
              <a:rPr lang="en-US" sz="1800" dirty="0"/>
              <a:t> in </a:t>
            </a:r>
            <a:r>
              <a:rPr lang="en-US" sz="1800" dirty="0" err="1"/>
              <a:t>grado</a:t>
            </a:r>
            <a:r>
              <a:rPr lang="en-US" sz="1800" dirty="0"/>
              <a:t> di </a:t>
            </a:r>
            <a:r>
              <a:rPr lang="en-US" sz="1800" dirty="0" err="1"/>
              <a:t>svolgere</a:t>
            </a:r>
            <a:r>
              <a:rPr lang="en-US" sz="1800" dirty="0"/>
              <a:t> il </a:t>
            </a:r>
            <a:r>
              <a:rPr lang="en-US" sz="1800" dirty="0" err="1"/>
              <a:t>ruolo</a:t>
            </a:r>
            <a:r>
              <a:rPr lang="en-US" sz="1800" dirty="0"/>
              <a:t> di libero </a:t>
            </a:r>
            <a:r>
              <a:rPr lang="en-US" sz="1800" dirty="0" err="1"/>
              <a:t>professionista</a:t>
            </a:r>
            <a:r>
              <a:rPr lang="en-US" sz="1800" dirty="0"/>
              <a:t> </a:t>
            </a:r>
            <a:r>
              <a:rPr lang="en-US" sz="1800" dirty="0" err="1"/>
              <a:t>soprattutto</a:t>
            </a:r>
            <a:r>
              <a:rPr lang="en-US" sz="1800" dirty="0"/>
              <a:t> </a:t>
            </a:r>
            <a:r>
              <a:rPr lang="en-US" sz="1800" dirty="0" err="1"/>
              <a:t>nell'area</a:t>
            </a:r>
            <a:r>
              <a:rPr lang="en-US" sz="1800" dirty="0"/>
              <a:t> </a:t>
            </a:r>
            <a:r>
              <a:rPr lang="en-US" sz="1800" dirty="0" err="1"/>
              <a:t>economico-finanziaria</a:t>
            </a:r>
            <a:r>
              <a:rPr lang="en-US" sz="1800" dirty="0"/>
              <a:t> ai </a:t>
            </a:r>
            <a:r>
              <a:rPr lang="en-US" sz="1800" dirty="0" err="1"/>
              <a:t>livelli</a:t>
            </a:r>
            <a:r>
              <a:rPr lang="en-US" sz="1800" dirty="0"/>
              <a:t> </a:t>
            </a:r>
            <a:r>
              <a:rPr lang="en-US" sz="1800" dirty="0" err="1"/>
              <a:t>più</a:t>
            </a:r>
            <a:r>
              <a:rPr lang="en-US" sz="1800" dirty="0"/>
              <a:t> </a:t>
            </a:r>
            <a:r>
              <a:rPr lang="en-US" sz="1800" dirty="0" err="1"/>
              <a:t>elevati</a:t>
            </a:r>
            <a:r>
              <a:rPr lang="en-US" sz="1800" dirty="0"/>
              <a:t> di </a:t>
            </a:r>
            <a:r>
              <a:rPr lang="en-US" sz="1800" dirty="0" err="1"/>
              <a:t>competenza</a:t>
            </a:r>
            <a:r>
              <a:rPr lang="en-US" sz="1800" dirty="0"/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7A81FF"/>
                </a:solidFill>
              </a:rPr>
              <a:t>PERCORSO in Economia e management </a:t>
            </a:r>
            <a:r>
              <a:rPr lang="en-US" sz="1800" b="1" dirty="0" err="1">
                <a:solidFill>
                  <a:srgbClr val="7A81FF"/>
                </a:solidFill>
              </a:rPr>
              <a:t>della</a:t>
            </a:r>
            <a:r>
              <a:rPr lang="en-US" sz="1800" b="1" dirty="0">
                <a:solidFill>
                  <a:srgbClr val="7A81FF"/>
                </a:solidFill>
              </a:rPr>
              <a:t> </a:t>
            </a:r>
            <a:r>
              <a:rPr lang="en-US" sz="1800" b="1" dirty="0" err="1">
                <a:solidFill>
                  <a:srgbClr val="7A81FF"/>
                </a:solidFill>
              </a:rPr>
              <a:t>trasformazione</a:t>
            </a:r>
            <a:r>
              <a:rPr lang="en-US" sz="1800" b="1" dirty="0">
                <a:solidFill>
                  <a:srgbClr val="7A81FF"/>
                </a:solidFill>
              </a:rPr>
              <a:t> </a:t>
            </a:r>
            <a:r>
              <a:rPr lang="en-US" sz="1800" b="1" dirty="0" err="1">
                <a:solidFill>
                  <a:srgbClr val="7A81FF"/>
                </a:solidFill>
              </a:rPr>
              <a:t>ecologica</a:t>
            </a:r>
            <a:r>
              <a:rPr lang="en-US" sz="1800" b="1" dirty="0">
                <a:solidFill>
                  <a:srgbClr val="7A81FF"/>
                </a:solidFill>
              </a:rPr>
              <a:t> e </a:t>
            </a:r>
            <a:r>
              <a:rPr lang="en-US" sz="1800" b="1" dirty="0" err="1">
                <a:solidFill>
                  <a:srgbClr val="7A81FF"/>
                </a:solidFill>
              </a:rPr>
              <a:t>digitale</a:t>
            </a:r>
            <a:endParaRPr lang="en-US" sz="1800" b="1" dirty="0">
              <a:solidFill>
                <a:srgbClr val="7A81FF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err="1"/>
              <a:t>Volto</a:t>
            </a:r>
            <a:r>
              <a:rPr lang="en-US" sz="1800" dirty="0"/>
              <a:t> a </a:t>
            </a:r>
            <a:r>
              <a:rPr lang="en-US" sz="1800" dirty="0" err="1"/>
              <a:t>formare</a:t>
            </a:r>
            <a:r>
              <a:rPr lang="en-US" sz="1800" dirty="0"/>
              <a:t> figure </a:t>
            </a:r>
            <a:r>
              <a:rPr lang="en-US" sz="1800" dirty="0" err="1"/>
              <a:t>professionali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</a:t>
            </a:r>
            <a:r>
              <a:rPr lang="en-US" sz="1800" dirty="0" err="1"/>
              <a:t>possano</a:t>
            </a:r>
            <a:r>
              <a:rPr lang="en-US" sz="1800" dirty="0"/>
              <a:t> </a:t>
            </a:r>
            <a:r>
              <a:rPr lang="en-US" sz="1800" dirty="0" err="1"/>
              <a:t>operare</a:t>
            </a:r>
            <a:r>
              <a:rPr lang="en-US" sz="1800" dirty="0"/>
              <a:t> </a:t>
            </a:r>
            <a:r>
              <a:rPr lang="en-US" sz="1800" dirty="0" err="1"/>
              <a:t>all’interno</a:t>
            </a:r>
            <a:r>
              <a:rPr lang="en-US" sz="1800" dirty="0"/>
              <a:t> di </a:t>
            </a:r>
            <a:r>
              <a:rPr lang="en-US" sz="1800" dirty="0" err="1"/>
              <a:t>contesti</a:t>
            </a:r>
            <a:r>
              <a:rPr lang="en-US" sz="1800" dirty="0"/>
              <a:t> </a:t>
            </a:r>
            <a:r>
              <a:rPr lang="en-US" sz="1800" dirty="0" err="1"/>
              <a:t>nei</a:t>
            </a:r>
            <a:r>
              <a:rPr lang="en-US" sz="1800" dirty="0"/>
              <a:t> </a:t>
            </a:r>
            <a:r>
              <a:rPr lang="en-US" sz="1800" dirty="0" err="1"/>
              <a:t>quali</a:t>
            </a:r>
            <a:r>
              <a:rPr lang="en-US" sz="1800" dirty="0"/>
              <a:t> </a:t>
            </a:r>
            <a:r>
              <a:rPr lang="en-US" sz="1800" dirty="0" err="1"/>
              <a:t>più</a:t>
            </a:r>
            <a:r>
              <a:rPr lang="en-US" sz="1800" dirty="0"/>
              <a:t> significative </a:t>
            </a:r>
            <a:r>
              <a:rPr lang="en-US" sz="1800" dirty="0" err="1"/>
              <a:t>sono</a:t>
            </a:r>
            <a:r>
              <a:rPr lang="en-US" sz="1800" dirty="0"/>
              <a:t> le </a:t>
            </a:r>
            <a:r>
              <a:rPr lang="en-US" sz="1800" dirty="0" err="1"/>
              <a:t>sfide</a:t>
            </a:r>
            <a:r>
              <a:rPr lang="en-US" sz="1800" dirty="0"/>
              <a:t> </a:t>
            </a:r>
            <a:r>
              <a:rPr lang="en-US" sz="1800" dirty="0" err="1"/>
              <a:t>lanciate</a:t>
            </a:r>
            <a:r>
              <a:rPr lang="en-US" sz="1800" dirty="0"/>
              <a:t> </a:t>
            </a:r>
            <a:r>
              <a:rPr lang="en-US" sz="1800" dirty="0" err="1"/>
              <a:t>dalla</a:t>
            </a:r>
            <a:r>
              <a:rPr lang="en-US" sz="1800" dirty="0"/>
              <a:t> </a:t>
            </a:r>
            <a:r>
              <a:rPr lang="en-US" sz="1800" dirty="0" err="1"/>
              <a:t>trasformazione</a:t>
            </a:r>
            <a:r>
              <a:rPr lang="en-US" sz="1800" dirty="0"/>
              <a:t> </a:t>
            </a:r>
            <a:r>
              <a:rPr lang="en-US" sz="1800" dirty="0" err="1"/>
              <a:t>ecologica</a:t>
            </a:r>
            <a:r>
              <a:rPr lang="en-US" sz="1800" dirty="0"/>
              <a:t> e </a:t>
            </a:r>
            <a:r>
              <a:rPr lang="en-US" sz="1800" dirty="0" err="1"/>
              <a:t>digitale</a:t>
            </a:r>
            <a:r>
              <a:rPr lang="en-US" sz="1800" dirty="0"/>
              <a:t>. Si </a:t>
            </a:r>
            <a:r>
              <a:rPr lang="en-US" sz="1800" dirty="0" err="1"/>
              <a:t>tratta</a:t>
            </a:r>
            <a:r>
              <a:rPr lang="en-US" sz="1800" dirty="0"/>
              <a:t> di </a:t>
            </a:r>
            <a:r>
              <a:rPr lang="en-US" sz="1800" dirty="0" err="1"/>
              <a:t>funzioni</a:t>
            </a:r>
            <a:r>
              <a:rPr lang="en-US" sz="1800" dirty="0"/>
              <a:t> legate alle </a:t>
            </a:r>
            <a:r>
              <a:rPr lang="en-US" sz="1800" dirty="0" err="1"/>
              <a:t>modalità</a:t>
            </a:r>
            <a:r>
              <a:rPr lang="en-US" sz="1800" dirty="0"/>
              <a:t> </a:t>
            </a:r>
            <a:r>
              <a:rPr lang="en-US" sz="1800" dirty="0" err="1"/>
              <a:t>maggiormente</a:t>
            </a:r>
            <a:r>
              <a:rPr lang="en-US" sz="1800" dirty="0"/>
              <a:t> innovative di </a:t>
            </a:r>
            <a:r>
              <a:rPr lang="en-US" sz="1800" dirty="0" err="1"/>
              <a:t>reazione</a:t>
            </a:r>
            <a:r>
              <a:rPr lang="en-US" sz="1800" dirty="0"/>
              <a:t> e </a:t>
            </a:r>
            <a:r>
              <a:rPr lang="en-US" sz="1800" dirty="0" err="1"/>
              <a:t>organizzazione</a:t>
            </a:r>
            <a:r>
              <a:rPr lang="en-US" sz="1800" dirty="0"/>
              <a:t> </a:t>
            </a:r>
            <a:r>
              <a:rPr lang="en-US" sz="1800" dirty="0" err="1"/>
              <a:t>degli</a:t>
            </a:r>
            <a:r>
              <a:rPr lang="en-US" sz="1800" dirty="0"/>
              <a:t> </a:t>
            </a:r>
            <a:r>
              <a:rPr lang="en-US" sz="1800" dirty="0" err="1"/>
              <a:t>assetti</a:t>
            </a:r>
            <a:r>
              <a:rPr lang="en-US" sz="1800" dirty="0"/>
              <a:t> </a:t>
            </a:r>
            <a:r>
              <a:rPr lang="en-US" sz="1800" dirty="0" err="1"/>
              <a:t>produttivi</a:t>
            </a:r>
            <a:r>
              <a:rPr lang="en-US" sz="1800" dirty="0"/>
              <a:t> in </a:t>
            </a:r>
            <a:r>
              <a:rPr lang="en-US" sz="1800" dirty="0" err="1"/>
              <a:t>risposta</a:t>
            </a:r>
            <a:r>
              <a:rPr lang="en-US" sz="1800" dirty="0"/>
              <a:t> alle </a:t>
            </a:r>
            <a:r>
              <a:rPr lang="en-US" sz="1800" dirty="0" err="1"/>
              <a:t>sollecitazioni</a:t>
            </a:r>
            <a:r>
              <a:rPr lang="en-US" sz="1800" dirty="0"/>
              <a:t> </a:t>
            </a:r>
            <a:r>
              <a:rPr lang="en-US" sz="1800" dirty="0" err="1"/>
              <a:t>connesse</a:t>
            </a:r>
            <a:r>
              <a:rPr lang="en-US" sz="1800" dirty="0"/>
              <a:t> ai </a:t>
            </a:r>
            <a:r>
              <a:rPr lang="en-US" sz="1800" dirty="0" err="1"/>
              <a:t>cambiamenti</a:t>
            </a:r>
            <a:r>
              <a:rPr lang="en-US" sz="1800" dirty="0"/>
              <a:t> </a:t>
            </a:r>
            <a:r>
              <a:rPr lang="en-US" sz="1800" dirty="0" err="1"/>
              <a:t>associati</a:t>
            </a:r>
            <a:r>
              <a:rPr lang="en-US" sz="1800" dirty="0"/>
              <a:t> </a:t>
            </a:r>
            <a:r>
              <a:rPr lang="en-US" sz="1800" dirty="0" err="1"/>
              <a:t>alla</a:t>
            </a:r>
            <a:r>
              <a:rPr lang="en-US" sz="1800" dirty="0"/>
              <a:t> </a:t>
            </a:r>
            <a:r>
              <a:rPr lang="en-US" sz="1800" dirty="0" err="1"/>
              <a:t>transizione</a:t>
            </a:r>
            <a:r>
              <a:rPr lang="en-US" sz="1800" dirty="0"/>
              <a:t> </a:t>
            </a:r>
            <a:r>
              <a:rPr lang="en-US" sz="1800" dirty="0" err="1"/>
              <a:t>ecologica</a:t>
            </a:r>
            <a:r>
              <a:rPr lang="en-US" sz="1800" dirty="0"/>
              <a:t> e </a:t>
            </a:r>
            <a:r>
              <a:rPr lang="en-US" sz="1800" dirty="0" err="1"/>
              <a:t>digitale</a:t>
            </a:r>
            <a:r>
              <a:rPr lang="en-US" sz="1800" dirty="0"/>
              <a:t>, per le </a:t>
            </a:r>
            <a:r>
              <a:rPr lang="en-US" sz="1800" dirty="0" err="1"/>
              <a:t>quali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presta</a:t>
            </a:r>
            <a:r>
              <a:rPr lang="en-US" sz="1800" dirty="0"/>
              <a:t> </a:t>
            </a:r>
            <a:r>
              <a:rPr lang="en-US" sz="1800" dirty="0" err="1"/>
              <a:t>particolare</a:t>
            </a:r>
            <a:r>
              <a:rPr lang="en-US" sz="1800" dirty="0"/>
              <a:t>, </a:t>
            </a:r>
            <a:r>
              <a:rPr lang="en-US" sz="1800" dirty="0" err="1"/>
              <a:t>sebbene</a:t>
            </a:r>
            <a:r>
              <a:rPr lang="en-US" sz="1800" dirty="0"/>
              <a:t> non </a:t>
            </a:r>
            <a:r>
              <a:rPr lang="en-US" sz="1800" dirty="0" err="1"/>
              <a:t>esclusivo</a:t>
            </a:r>
            <a:r>
              <a:rPr lang="en-US" sz="1800" dirty="0"/>
              <a:t>, </a:t>
            </a:r>
            <a:r>
              <a:rPr lang="en-US" sz="1800" dirty="0" err="1"/>
              <a:t>riguardo</a:t>
            </a:r>
            <a:r>
              <a:rPr lang="en-US" sz="1800" dirty="0"/>
              <a:t> al </a:t>
            </a:r>
            <a:r>
              <a:rPr lang="en-US" sz="1800" dirty="0" err="1"/>
              <a:t>fenomeno</a:t>
            </a:r>
            <a:r>
              <a:rPr lang="en-US" sz="1800" dirty="0"/>
              <a:t> </a:t>
            </a:r>
            <a:r>
              <a:rPr lang="en-US" sz="1800" dirty="0" err="1"/>
              <a:t>delle</a:t>
            </a:r>
            <a:r>
              <a:rPr lang="en-US" sz="1800" dirty="0"/>
              <a:t> start-up innovative e ai </a:t>
            </a:r>
            <a:r>
              <a:rPr lang="en-US" sz="1800" dirty="0" err="1"/>
              <a:t>comparti</a:t>
            </a:r>
            <a:r>
              <a:rPr lang="en-US" sz="1800" dirty="0"/>
              <a:t> </a:t>
            </a:r>
            <a:r>
              <a:rPr lang="en-US" sz="1800" dirty="0" err="1"/>
              <a:t>delle</a:t>
            </a:r>
            <a:r>
              <a:rPr lang="en-US" sz="1800" dirty="0"/>
              <a:t> </a:t>
            </a:r>
            <a:r>
              <a:rPr lang="en-US" sz="1800" dirty="0" err="1"/>
              <a:t>industrie</a:t>
            </a:r>
            <a:r>
              <a:rPr lang="en-US" sz="1800" dirty="0"/>
              <a:t> creative, del made in Italy e del turismo.</a:t>
            </a:r>
          </a:p>
        </p:txBody>
      </p:sp>
    </p:spTree>
    <p:extLst>
      <p:ext uri="{BB962C8B-B14F-4D97-AF65-F5344CB8AC3E}">
        <p14:creationId xmlns:p14="http://schemas.microsoft.com/office/powerpoint/2010/main" val="1325261372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31" t="29862" r="-37031" b="-31816"/>
          <a:stretch/>
        </p:blipFill>
        <p:spPr>
          <a:xfrm>
            <a:off x="-4514850" y="2726657"/>
            <a:ext cx="21221700" cy="8286749"/>
          </a:xfrm>
          <a:prstGeom prst="rect">
            <a:avLst/>
          </a:prstGeom>
          <a:solidFill>
            <a:srgbClr val="E6E6E6"/>
          </a:solidFill>
          <a:effectLst>
            <a:softEdge rad="1270000"/>
          </a:effectLst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B5762A54-43AF-A321-0A52-12EBE3EB3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354724"/>
              </p:ext>
            </p:extLst>
          </p:nvPr>
        </p:nvGraphicFramePr>
        <p:xfrm>
          <a:off x="515938" y="991076"/>
          <a:ext cx="8637514" cy="204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4019">
                  <a:extLst>
                    <a:ext uri="{9D8B030D-6E8A-4147-A177-3AD203B41FA5}">
                      <a16:colId xmlns:a16="http://schemas.microsoft.com/office/drawing/2014/main" val="3597690192"/>
                    </a:ext>
                  </a:extLst>
                </a:gridCol>
                <a:gridCol w="665089">
                  <a:extLst>
                    <a:ext uri="{9D8B030D-6E8A-4147-A177-3AD203B41FA5}">
                      <a16:colId xmlns:a16="http://schemas.microsoft.com/office/drawing/2014/main" val="4249379288"/>
                    </a:ext>
                  </a:extLst>
                </a:gridCol>
                <a:gridCol w="1069324">
                  <a:extLst>
                    <a:ext uri="{9D8B030D-6E8A-4147-A177-3AD203B41FA5}">
                      <a16:colId xmlns:a16="http://schemas.microsoft.com/office/drawing/2014/main" val="2314276267"/>
                    </a:ext>
                  </a:extLst>
                </a:gridCol>
                <a:gridCol w="1299082">
                  <a:extLst>
                    <a:ext uri="{9D8B030D-6E8A-4147-A177-3AD203B41FA5}">
                      <a16:colId xmlns:a16="http://schemas.microsoft.com/office/drawing/2014/main" val="2326843745"/>
                    </a:ext>
                  </a:extLst>
                </a:gridCol>
              </a:tblGrid>
              <a:tr h="179705">
                <a:tc>
                  <a:txBody>
                    <a:bodyPr/>
                    <a:lstStyle/>
                    <a:p>
                      <a:r>
                        <a:rPr lang="it-IT" sz="1200" b="1" kern="150" dirty="0">
                          <a:effectLst/>
                        </a:rPr>
                        <a:t> PRIMO ANNO</a:t>
                      </a:r>
                      <a:endParaRPr lang="it-IT" sz="1600" b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50" dirty="0">
                          <a:solidFill>
                            <a:schemeClr val="bg1"/>
                          </a:solidFill>
                          <a:effectLst/>
                        </a:rPr>
                        <a:t>C.F.U.</a:t>
                      </a:r>
                      <a:endParaRPr lang="it-IT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50" dirty="0">
                          <a:solidFill>
                            <a:schemeClr val="bg1"/>
                          </a:solidFill>
                          <a:effectLst/>
                        </a:rPr>
                        <a:t>SSD</a:t>
                      </a:r>
                      <a:endParaRPr lang="it-IT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50" dirty="0">
                          <a:solidFill>
                            <a:schemeClr val="bg1"/>
                          </a:solidFill>
                          <a:effectLst/>
                        </a:rPr>
                        <a:t>SEMESTRE</a:t>
                      </a:r>
                      <a:endParaRPr lang="it-IT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4060563398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Economia e politica della conoscenza globale e sostenibile</a:t>
                      </a:r>
                      <a:endParaRPr lang="it-IT" sz="1600" kern="150">
                        <a:effectLst/>
                        <a:latin typeface="DEJAVU SERIF" panose="02060603050605020204" pitchFamily="18" charset="0"/>
                        <a:ea typeface="Bitstream Vera Sans"/>
                        <a:cs typeface="Noto Sans Devanagari" panose="020B05020405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9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SECS-P/02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</a:rPr>
                        <a:t>I</a:t>
                      </a:r>
                      <a:endParaRPr lang="it-IT" sz="1600" kern="150" dirty="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686133519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Finanza internazionale e sostenibilità</a:t>
                      </a:r>
                      <a:endParaRPr lang="it-IT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</a:rPr>
                        <a:t>9</a:t>
                      </a:r>
                      <a:endParaRPr lang="it-IT" sz="1600" kern="150" dirty="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SECS-P/01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I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114224674"/>
                  </a:ext>
                </a:extLst>
              </a:tr>
              <a:tr h="151130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Economia delle fonti di energia</a:t>
                      </a:r>
                      <a:endParaRPr lang="it-IT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9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SECS-P/13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I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490175525"/>
                  </a:ext>
                </a:extLst>
              </a:tr>
              <a:tr h="151130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Laboratorio di informatica per l’analisi dei dati economici</a:t>
                      </a:r>
                      <a:endParaRPr lang="it-IT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3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 dirty="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I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832407164"/>
                  </a:ext>
                </a:extLst>
              </a:tr>
              <a:tr h="151130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Storia della finanza</a:t>
                      </a:r>
                      <a:endParaRPr lang="it-IT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9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</a:rPr>
                        <a:t>SECS-P/12</a:t>
                      </a:r>
                      <a:endParaRPr lang="it-IT" sz="1600" kern="150" dirty="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II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628244278"/>
                  </a:ext>
                </a:extLst>
              </a:tr>
              <a:tr h="151130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Modelli statistici per l’economia e la finanza</a:t>
                      </a:r>
                      <a:endParaRPr lang="it-IT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9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</a:rPr>
                        <a:t>SECS-S/01</a:t>
                      </a:r>
                      <a:endParaRPr lang="it-IT" sz="1600" kern="150" dirty="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</a:rPr>
                        <a:t>II</a:t>
                      </a:r>
                      <a:endParaRPr lang="it-IT" sz="1600" kern="150" dirty="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076942584"/>
                  </a:ext>
                </a:extLst>
              </a:tr>
              <a:tr h="151130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Etica e responsabilità sociale delle imprese</a:t>
                      </a:r>
                      <a:endParaRPr lang="it-IT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6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SECS-P/07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II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387109337"/>
                  </a:ext>
                </a:extLst>
              </a:tr>
              <a:tr h="151130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Economia della Concorrenza e della Regolamentazione</a:t>
                      </a:r>
                      <a:endParaRPr lang="it-IT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9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SECS-P/06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II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891657787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Totale del I semestre</a:t>
                      </a:r>
                      <a:endParaRPr lang="it-IT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30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 dirty="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449703342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Totale del II semestre</a:t>
                      </a:r>
                      <a:endParaRPr lang="it-IT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33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   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 dirty="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399496526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9F554096-0C0C-A0F8-A3EB-9496A1437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925503"/>
              </p:ext>
            </p:extLst>
          </p:nvPr>
        </p:nvGraphicFramePr>
        <p:xfrm>
          <a:off x="515938" y="3429000"/>
          <a:ext cx="8615362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5462">
                  <a:extLst>
                    <a:ext uri="{9D8B030D-6E8A-4147-A177-3AD203B41FA5}">
                      <a16:colId xmlns:a16="http://schemas.microsoft.com/office/drawing/2014/main" val="42318682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612421409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148062252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3968356349"/>
                    </a:ext>
                  </a:extLst>
                </a:gridCol>
              </a:tblGrid>
              <a:tr h="151130">
                <a:tc>
                  <a:txBody>
                    <a:bodyPr/>
                    <a:lstStyle/>
                    <a:p>
                      <a:r>
                        <a:rPr lang="it-IT" sz="1200" b="1" kern="150" dirty="0">
                          <a:effectLst/>
                        </a:rPr>
                        <a:t> SECONDO ANNO</a:t>
                      </a:r>
                      <a:endParaRPr lang="it-IT" sz="1600" b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50" dirty="0">
                          <a:solidFill>
                            <a:schemeClr val="bg1"/>
                          </a:solidFill>
                          <a:effectLst/>
                        </a:rPr>
                        <a:t>C.F.U.</a:t>
                      </a:r>
                      <a:endParaRPr lang="it-IT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50" dirty="0">
                          <a:solidFill>
                            <a:schemeClr val="bg1"/>
                          </a:solidFill>
                          <a:effectLst/>
                        </a:rPr>
                        <a:t>SSD</a:t>
                      </a:r>
                      <a:endParaRPr lang="it-IT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50" dirty="0">
                          <a:solidFill>
                            <a:schemeClr val="bg1"/>
                          </a:solidFill>
                          <a:effectLst/>
                        </a:rPr>
                        <a:t>SEMESTRE</a:t>
                      </a:r>
                      <a:endParaRPr lang="it-IT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259526235"/>
                  </a:ext>
                </a:extLst>
              </a:tr>
              <a:tr h="151130">
                <a:tc>
                  <a:txBody>
                    <a:bodyPr/>
                    <a:lstStyle/>
                    <a:p>
                      <a:r>
                        <a:rPr lang="it-IT" sz="1200" kern="150" dirty="0">
                          <a:effectLst/>
                        </a:rPr>
                        <a:t>Economia e politiche dell’Unione Europea</a:t>
                      </a:r>
                      <a:endParaRPr lang="it-IT" sz="16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</a:rPr>
                        <a:t>6</a:t>
                      </a:r>
                      <a:endParaRPr lang="it-IT" sz="1600" kern="150" dirty="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SECS-P/02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I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93033926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Economia urbana e regionale</a:t>
                      </a:r>
                      <a:endParaRPr lang="it-IT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</a:rPr>
                        <a:t>6</a:t>
                      </a:r>
                      <a:endParaRPr lang="it-IT" sz="1600" kern="150" dirty="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SECS-P/06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I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802899579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Diritto dei mercati e degli intermediari finanziari</a:t>
                      </a:r>
                      <a:endParaRPr lang="it-IT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6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</a:rPr>
                        <a:t>IUS/04</a:t>
                      </a:r>
                      <a:endParaRPr lang="it-IT" sz="1600" kern="150" dirty="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I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4097728470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Tirocinio formativo e di orientamento</a:t>
                      </a:r>
                      <a:endParaRPr lang="it-IT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6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I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941546808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r>
                        <a:rPr lang="it-IT" sz="1200" kern="150" dirty="0">
                          <a:effectLst/>
                        </a:rPr>
                        <a:t>Management Accounting/Controllo strategico delle imprese</a:t>
                      </a:r>
                      <a:endParaRPr lang="it-IT" sz="16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9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SECS-P/07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II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88256183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Insegnamento a scelta dello studente</a:t>
                      </a:r>
                      <a:endParaRPr lang="it-IT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9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 dirty="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II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16820338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Ulteriori conoscenze linguistiche</a:t>
                      </a:r>
                      <a:endParaRPr lang="it-IT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6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II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91229494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Prova finale</a:t>
                      </a:r>
                      <a:endParaRPr lang="it-IT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9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</a:rPr>
                        <a:t>II</a:t>
                      </a:r>
                      <a:endParaRPr lang="it-IT" sz="1600" kern="150" dirty="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52593268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Totale del I semestre</a:t>
                      </a:r>
                      <a:endParaRPr lang="it-IT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24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 dirty="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31113788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Totale del II semestre</a:t>
                      </a:r>
                      <a:endParaRPr lang="it-IT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33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 dirty="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97011792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Totale del Corso di Studi</a:t>
                      </a:r>
                      <a:endParaRPr lang="it-IT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120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 dirty="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23350502"/>
                  </a:ext>
                </a:extLst>
              </a:tr>
            </a:tbl>
          </a:graphicData>
        </a:graphic>
      </p:graphicFrame>
      <p:sp>
        <p:nvSpPr>
          <p:cNvPr id="8" name="Titolo 1">
            <a:extLst>
              <a:ext uri="{FF2B5EF4-FFF2-40B4-BE49-F238E27FC236}">
                <a16:creationId xmlns:a16="http://schemas.microsoft.com/office/drawing/2014/main" id="{324FC62A-5E4B-35D7-CB5E-2E433DA34A3B}"/>
              </a:ext>
            </a:extLst>
          </p:cNvPr>
          <p:cNvSpPr txBox="1">
            <a:spLocks/>
          </p:cNvSpPr>
          <p:nvPr/>
        </p:nvSpPr>
        <p:spPr>
          <a:xfrm>
            <a:off x="515938" y="223047"/>
            <a:ext cx="12192000" cy="63784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bg1"/>
                </a:solidFill>
              </a:rPr>
              <a:t>Mercati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globali</a:t>
            </a:r>
            <a:r>
              <a:rPr lang="en-US" sz="3200" b="1" dirty="0">
                <a:solidFill>
                  <a:schemeClr val="bg1"/>
                </a:solidFill>
              </a:rPr>
              <a:t> e </a:t>
            </a:r>
            <a:r>
              <a:rPr lang="en-US" sz="3200" b="1" dirty="0" err="1">
                <a:solidFill>
                  <a:schemeClr val="bg1"/>
                </a:solidFill>
              </a:rPr>
              <a:t>politiche</a:t>
            </a:r>
            <a:r>
              <a:rPr lang="en-US" sz="3200" b="1" dirty="0">
                <a:solidFill>
                  <a:schemeClr val="bg1"/>
                </a:solidFill>
              </a:rPr>
              <a:t> per lo </a:t>
            </a:r>
            <a:r>
              <a:rPr lang="en-US" sz="3200" b="1" dirty="0" err="1">
                <a:solidFill>
                  <a:schemeClr val="bg1"/>
                </a:solidFill>
              </a:rPr>
              <a:t>sviluppo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sostenibile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11451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31" t="29862" r="-37031" b="-31816"/>
          <a:stretch/>
        </p:blipFill>
        <p:spPr>
          <a:xfrm>
            <a:off x="-4514850" y="2726657"/>
            <a:ext cx="21221700" cy="8286749"/>
          </a:xfrm>
          <a:prstGeom prst="rect">
            <a:avLst/>
          </a:prstGeom>
          <a:solidFill>
            <a:srgbClr val="E6E6E6"/>
          </a:solidFill>
          <a:effectLst>
            <a:softEdge rad="1270000"/>
          </a:effectLst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B5762A54-43AF-A321-0A52-12EBE3EB3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502573"/>
              </p:ext>
            </p:extLst>
          </p:nvPr>
        </p:nvGraphicFramePr>
        <p:xfrm>
          <a:off x="515938" y="991076"/>
          <a:ext cx="8637514" cy="2225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4019">
                  <a:extLst>
                    <a:ext uri="{9D8B030D-6E8A-4147-A177-3AD203B41FA5}">
                      <a16:colId xmlns:a16="http://schemas.microsoft.com/office/drawing/2014/main" val="3597690192"/>
                    </a:ext>
                  </a:extLst>
                </a:gridCol>
                <a:gridCol w="665089">
                  <a:extLst>
                    <a:ext uri="{9D8B030D-6E8A-4147-A177-3AD203B41FA5}">
                      <a16:colId xmlns:a16="http://schemas.microsoft.com/office/drawing/2014/main" val="4249379288"/>
                    </a:ext>
                  </a:extLst>
                </a:gridCol>
                <a:gridCol w="1069324">
                  <a:extLst>
                    <a:ext uri="{9D8B030D-6E8A-4147-A177-3AD203B41FA5}">
                      <a16:colId xmlns:a16="http://schemas.microsoft.com/office/drawing/2014/main" val="2314276267"/>
                    </a:ext>
                  </a:extLst>
                </a:gridCol>
                <a:gridCol w="1299082">
                  <a:extLst>
                    <a:ext uri="{9D8B030D-6E8A-4147-A177-3AD203B41FA5}">
                      <a16:colId xmlns:a16="http://schemas.microsoft.com/office/drawing/2014/main" val="2326843745"/>
                    </a:ext>
                  </a:extLst>
                </a:gridCol>
              </a:tblGrid>
              <a:tr h="213403">
                <a:tc>
                  <a:txBody>
                    <a:bodyPr/>
                    <a:lstStyle/>
                    <a:p>
                      <a:r>
                        <a:rPr lang="it-IT" sz="1200" b="1" kern="150" dirty="0">
                          <a:effectLst/>
                        </a:rPr>
                        <a:t> PRIMO ANNO</a:t>
                      </a:r>
                      <a:endParaRPr lang="it-IT" sz="1600" b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50" dirty="0">
                          <a:solidFill>
                            <a:schemeClr val="bg1"/>
                          </a:solidFill>
                          <a:effectLst/>
                        </a:rPr>
                        <a:t>C.F.U.</a:t>
                      </a:r>
                      <a:endParaRPr lang="it-IT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50" dirty="0">
                          <a:solidFill>
                            <a:schemeClr val="bg1"/>
                          </a:solidFill>
                          <a:effectLst/>
                        </a:rPr>
                        <a:t>SSD</a:t>
                      </a:r>
                      <a:endParaRPr lang="it-IT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50" dirty="0">
                          <a:solidFill>
                            <a:schemeClr val="bg1"/>
                          </a:solidFill>
                          <a:effectLst/>
                        </a:rPr>
                        <a:t>SEMESTRE</a:t>
                      </a:r>
                      <a:endParaRPr lang="it-IT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4060563398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r>
                        <a:rPr lang="it-IT" sz="1200" b="1" kern="15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Ecosistemi locali di produzione culturale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SECS-P/02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686133519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r>
                        <a:rPr lang="it-IT" sz="1200" b="1" kern="15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Economia Computazionale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SECS-P/01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114224674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r>
                        <a:rPr lang="it-IT" sz="1200" b="1" kern="15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Bioeconomia ed ecosistemi economici locali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SECS-P/01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490175525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r>
                        <a:rPr lang="it-IT" sz="1200" b="1" kern="15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Laboratorio di informatica per l’analisi dei dati economici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832407164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r>
                        <a:rPr lang="it-IT" sz="1200" b="1" kern="15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Seminari di filosofia aziendale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628244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200" b="1" kern="15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Modelli statistici per il data mining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SECS-S/01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076942584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r>
                        <a:rPr lang="it-IT" sz="1200" b="1" kern="15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Creazione di impresa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SECS-P/07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387109337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r>
                        <a:rPr lang="it-IT" sz="1200" b="1" kern="15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Economia digitale e dell’innovazione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SECS-P/01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891657787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r>
                        <a:rPr lang="it-IT" sz="1200" b="1" kern="15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Economia e gestione sostenibile d’impresa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SECS-P/08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402726203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Totale del I semestre</a:t>
                      </a:r>
                      <a:endParaRPr lang="it-IT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30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 dirty="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449703342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Totale del II semestre</a:t>
                      </a:r>
                      <a:endParaRPr lang="it-IT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</a:rPr>
                        <a:t>30</a:t>
                      </a:r>
                      <a:endParaRPr lang="it-IT" sz="1600" kern="150" dirty="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   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 dirty="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399496526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9F554096-0C0C-A0F8-A3EB-9496A1437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300168"/>
              </p:ext>
            </p:extLst>
          </p:nvPr>
        </p:nvGraphicFramePr>
        <p:xfrm>
          <a:off x="515938" y="3429000"/>
          <a:ext cx="8615362" cy="259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5462">
                  <a:extLst>
                    <a:ext uri="{9D8B030D-6E8A-4147-A177-3AD203B41FA5}">
                      <a16:colId xmlns:a16="http://schemas.microsoft.com/office/drawing/2014/main" val="42318682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612421409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148062252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3968356349"/>
                    </a:ext>
                  </a:extLst>
                </a:gridCol>
              </a:tblGrid>
              <a:tr h="151130">
                <a:tc>
                  <a:txBody>
                    <a:bodyPr/>
                    <a:lstStyle/>
                    <a:p>
                      <a:r>
                        <a:rPr lang="it-IT" sz="1200" b="1" kern="150" dirty="0">
                          <a:effectLst/>
                        </a:rPr>
                        <a:t> SECONDO ANNO</a:t>
                      </a:r>
                      <a:endParaRPr lang="it-IT" sz="1600" b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50" dirty="0">
                          <a:solidFill>
                            <a:schemeClr val="bg1"/>
                          </a:solidFill>
                          <a:effectLst/>
                        </a:rPr>
                        <a:t>C.F.U.</a:t>
                      </a:r>
                      <a:endParaRPr lang="it-IT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50" dirty="0">
                          <a:solidFill>
                            <a:schemeClr val="bg1"/>
                          </a:solidFill>
                          <a:effectLst/>
                        </a:rPr>
                        <a:t>SSD</a:t>
                      </a:r>
                      <a:endParaRPr lang="it-IT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50" dirty="0">
                          <a:solidFill>
                            <a:schemeClr val="bg1"/>
                          </a:solidFill>
                          <a:effectLst/>
                        </a:rPr>
                        <a:t>SEMESTRE</a:t>
                      </a:r>
                      <a:endParaRPr lang="it-IT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259526235"/>
                  </a:ext>
                </a:extLst>
              </a:tr>
              <a:tr h="151130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Processi innovativi della finanza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SECS-P/11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93033926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Diritto dei mercati e degli intermediari finanziari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IUS/04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802899579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Management dell’innovazione, delle conoscenze e degli ecosistemi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SECS-P/10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4097728470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Tirocinio formativo e di orientamento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941546808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r>
                        <a:rPr lang="it-IT" sz="1200" kern="1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 scelta vincolata tra:</a:t>
                      </a: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it-IT" sz="1200" kern="1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Economia delle industrie creative</a:t>
                      </a: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it-IT" sz="1200" kern="1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Storia ed economia del turismo sostenibile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SECS-P/06</a:t>
                      </a:r>
                    </a:p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SECS-P/12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88256183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Insegnamento a scelta dello studente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16820338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Ulteriori conoscenze linguistiche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91229494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it-IT" sz="1200" kern="1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Prova finale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52593268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it-IT" sz="1200" kern="150" dirty="0">
                          <a:effectLst/>
                        </a:rPr>
                        <a:t>Totale del I semestre</a:t>
                      </a:r>
                      <a:endParaRPr lang="it-IT" sz="16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 dirty="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31113788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Totale del II semestre</a:t>
                      </a:r>
                      <a:endParaRPr lang="it-IT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33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 dirty="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97011792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it-IT" sz="1200" kern="150">
                          <a:effectLst/>
                        </a:rPr>
                        <a:t>Totale del Corso di Studi</a:t>
                      </a:r>
                      <a:endParaRPr lang="it-IT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120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kern="15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kern="150" dirty="0">
                          <a:solidFill>
                            <a:srgbClr val="0096FF"/>
                          </a:solidFill>
                          <a:effectLst/>
                        </a:rPr>
                        <a:t> </a:t>
                      </a:r>
                      <a:endParaRPr lang="it-IT" sz="1600" kern="150" dirty="0">
                        <a:solidFill>
                          <a:srgbClr val="009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23350502"/>
                  </a:ext>
                </a:extLst>
              </a:tr>
            </a:tbl>
          </a:graphicData>
        </a:graphic>
      </p:graphicFrame>
      <p:sp>
        <p:nvSpPr>
          <p:cNvPr id="8" name="Titolo 1">
            <a:extLst>
              <a:ext uri="{FF2B5EF4-FFF2-40B4-BE49-F238E27FC236}">
                <a16:creationId xmlns:a16="http://schemas.microsoft.com/office/drawing/2014/main" id="{324FC62A-5E4B-35D7-CB5E-2E433DA34A3B}"/>
              </a:ext>
            </a:extLst>
          </p:cNvPr>
          <p:cNvSpPr txBox="1">
            <a:spLocks/>
          </p:cNvSpPr>
          <p:nvPr/>
        </p:nvSpPr>
        <p:spPr>
          <a:xfrm>
            <a:off x="515938" y="223047"/>
            <a:ext cx="12192000" cy="63784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Economia e management </a:t>
            </a:r>
            <a:r>
              <a:rPr lang="en-US" sz="2400" b="1" dirty="0" err="1">
                <a:solidFill>
                  <a:schemeClr val="bg1"/>
                </a:solidFill>
              </a:rPr>
              <a:t>della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trasformazione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ecologica</a:t>
            </a:r>
            <a:r>
              <a:rPr lang="en-US" sz="2400" b="1" dirty="0">
                <a:solidFill>
                  <a:schemeClr val="bg1"/>
                </a:solidFill>
              </a:rPr>
              <a:t> e </a:t>
            </a:r>
            <a:r>
              <a:rPr lang="en-US" sz="2400" b="1" dirty="0" err="1">
                <a:solidFill>
                  <a:schemeClr val="bg1"/>
                </a:solidFill>
              </a:rPr>
              <a:t>digitale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84361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31" t="29862" r="-37031" b="-31816"/>
          <a:stretch/>
        </p:blipFill>
        <p:spPr>
          <a:xfrm>
            <a:off x="-4514850" y="2726657"/>
            <a:ext cx="21221700" cy="8286749"/>
          </a:xfrm>
          <a:prstGeom prst="rect">
            <a:avLst/>
          </a:prstGeom>
          <a:solidFill>
            <a:srgbClr val="E6E6E6"/>
          </a:solidFill>
          <a:effectLst>
            <a:softEdge rad="1270000"/>
          </a:effectLst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B5762A54-43AF-A321-0A52-12EBE3EB3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579903"/>
              </p:ext>
            </p:extLst>
          </p:nvPr>
        </p:nvGraphicFramePr>
        <p:xfrm>
          <a:off x="515938" y="2045176"/>
          <a:ext cx="11149184" cy="1006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3590">
                  <a:extLst>
                    <a:ext uri="{9D8B030D-6E8A-4147-A177-3AD203B41FA5}">
                      <a16:colId xmlns:a16="http://schemas.microsoft.com/office/drawing/2014/main" val="3597690192"/>
                    </a:ext>
                  </a:extLst>
                </a:gridCol>
                <a:gridCol w="858488">
                  <a:extLst>
                    <a:ext uri="{9D8B030D-6E8A-4147-A177-3AD203B41FA5}">
                      <a16:colId xmlns:a16="http://schemas.microsoft.com/office/drawing/2014/main" val="4249379288"/>
                    </a:ext>
                  </a:extLst>
                </a:gridCol>
                <a:gridCol w="1380269">
                  <a:extLst>
                    <a:ext uri="{9D8B030D-6E8A-4147-A177-3AD203B41FA5}">
                      <a16:colId xmlns:a16="http://schemas.microsoft.com/office/drawing/2014/main" val="2314276267"/>
                    </a:ext>
                  </a:extLst>
                </a:gridCol>
                <a:gridCol w="1676837">
                  <a:extLst>
                    <a:ext uri="{9D8B030D-6E8A-4147-A177-3AD203B41FA5}">
                      <a16:colId xmlns:a16="http://schemas.microsoft.com/office/drawing/2014/main" val="2326843745"/>
                    </a:ext>
                  </a:extLst>
                </a:gridCol>
              </a:tblGrid>
              <a:tr h="275458">
                <a:tc>
                  <a:txBody>
                    <a:bodyPr/>
                    <a:lstStyle/>
                    <a:p>
                      <a:r>
                        <a:rPr lang="it-IT" sz="1600" b="1" kern="150" dirty="0">
                          <a:effectLst/>
                        </a:rPr>
                        <a:t>CORSI A SCELTA ATTIVATI DAL CDS</a:t>
                      </a:r>
                      <a:endParaRPr lang="it-IT" sz="2000" b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50" dirty="0">
                          <a:solidFill>
                            <a:schemeClr val="bg1"/>
                          </a:solidFill>
                          <a:effectLst/>
                        </a:rPr>
                        <a:t>C.F.U.</a:t>
                      </a:r>
                      <a:endParaRPr lang="it-IT" sz="20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50" dirty="0">
                          <a:solidFill>
                            <a:schemeClr val="bg1"/>
                          </a:solidFill>
                          <a:effectLst/>
                        </a:rPr>
                        <a:t>SSD</a:t>
                      </a:r>
                      <a:endParaRPr lang="it-IT" sz="20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50" dirty="0">
                          <a:solidFill>
                            <a:schemeClr val="bg1"/>
                          </a:solidFill>
                          <a:effectLst/>
                        </a:rPr>
                        <a:t>SEMESTRE</a:t>
                      </a:r>
                      <a:endParaRPr lang="it-IT" sz="20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4060563398"/>
                  </a:ext>
                </a:extLst>
              </a:tr>
              <a:tr h="236105">
                <a:tc>
                  <a:txBody>
                    <a:bodyPr/>
                    <a:lstStyle/>
                    <a:p>
                      <a:r>
                        <a:rPr lang="it-IT" sz="1600" b="1" kern="15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Diritto della crisi d’impresa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IUS/04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686133519"/>
                  </a:ext>
                </a:extLst>
              </a:tr>
              <a:tr h="236105">
                <a:tc>
                  <a:txBody>
                    <a:bodyPr/>
                    <a:lstStyle/>
                    <a:p>
                      <a:r>
                        <a:rPr lang="it-IT" sz="1600" b="1" kern="15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Cognitive Economics/Economia cognitiva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SECS-P/01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114224674"/>
                  </a:ext>
                </a:extLst>
              </a:tr>
              <a:tr h="236105">
                <a:tc>
                  <a:txBody>
                    <a:bodyPr/>
                    <a:lstStyle/>
                    <a:p>
                      <a:r>
                        <a:rPr lang="it-IT" sz="1600" b="1" kern="15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Sviluppo territoriale e finanza pubblica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kern="15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kern="150" dirty="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SECS-P/01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kern="150" dirty="0">
                          <a:solidFill>
                            <a:srgbClr val="009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490175525"/>
                  </a:ext>
                </a:extLst>
              </a:tr>
            </a:tbl>
          </a:graphicData>
        </a:graphic>
      </p:graphicFrame>
      <p:sp>
        <p:nvSpPr>
          <p:cNvPr id="8" name="Titolo 1">
            <a:extLst>
              <a:ext uri="{FF2B5EF4-FFF2-40B4-BE49-F238E27FC236}">
                <a16:creationId xmlns:a16="http://schemas.microsoft.com/office/drawing/2014/main" id="{324FC62A-5E4B-35D7-CB5E-2E433DA34A3B}"/>
              </a:ext>
            </a:extLst>
          </p:cNvPr>
          <p:cNvSpPr txBox="1">
            <a:spLocks/>
          </p:cNvSpPr>
          <p:nvPr/>
        </p:nvSpPr>
        <p:spPr>
          <a:xfrm>
            <a:off x="515938" y="502447"/>
            <a:ext cx="11149184" cy="63784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bg1"/>
                </a:solidFill>
              </a:rPr>
              <a:t>Corsi</a:t>
            </a:r>
            <a:r>
              <a:rPr lang="en-US" sz="3200" b="1" dirty="0">
                <a:solidFill>
                  <a:schemeClr val="bg1"/>
                </a:solidFill>
              </a:rPr>
              <a:t> a </a:t>
            </a:r>
            <a:r>
              <a:rPr lang="en-US" sz="3200" b="1" dirty="0" err="1">
                <a:solidFill>
                  <a:schemeClr val="bg1"/>
                </a:solidFill>
              </a:rPr>
              <a:t>scelta</a:t>
            </a:r>
            <a:r>
              <a:rPr lang="en-US" sz="3200" b="1" dirty="0">
                <a:solidFill>
                  <a:schemeClr val="bg1"/>
                </a:solidFill>
              </a:rPr>
              <a:t> di </a:t>
            </a:r>
            <a:r>
              <a:rPr lang="en-US" sz="3200" b="1" dirty="0" err="1">
                <a:solidFill>
                  <a:schemeClr val="bg1"/>
                </a:solidFill>
              </a:rPr>
              <a:t>lettera</a:t>
            </a:r>
            <a:r>
              <a:rPr lang="en-US" sz="3200" b="1" dirty="0">
                <a:solidFill>
                  <a:schemeClr val="bg1"/>
                </a:solidFill>
              </a:rPr>
              <a:t> D </a:t>
            </a:r>
            <a:r>
              <a:rPr lang="en-US" sz="3200" b="1" dirty="0" err="1">
                <a:solidFill>
                  <a:schemeClr val="bg1"/>
                </a:solidFill>
              </a:rPr>
              <a:t>attivati</a:t>
            </a:r>
            <a:r>
              <a:rPr lang="en-US" sz="3200" b="1" dirty="0">
                <a:solidFill>
                  <a:schemeClr val="bg1"/>
                </a:solidFill>
              </a:rPr>
              <a:t> dal CdS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0689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E3993D-9B08-FA42-8A94-4E380B65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 err="1"/>
              <a:t>Conoscenze</a:t>
            </a:r>
            <a:r>
              <a:rPr lang="en-GB" b="1" noProof="0" dirty="0"/>
              <a:t> </a:t>
            </a:r>
            <a:r>
              <a:rPr lang="en-GB" b="1" noProof="0" dirty="0" err="1"/>
              <a:t>utili</a:t>
            </a:r>
            <a:r>
              <a:rPr lang="en-GB" b="1" noProof="0" dirty="0"/>
              <a:t> </a:t>
            </a:r>
            <a:r>
              <a:rPr lang="en-GB" b="1" noProof="0" dirty="0" err="1"/>
              <a:t>nel</a:t>
            </a:r>
            <a:r>
              <a:rPr lang="en-GB" b="1" noProof="0" dirty="0"/>
              <a:t> </a:t>
            </a:r>
            <a:r>
              <a:rPr lang="en-GB" b="1" noProof="0" dirty="0" err="1"/>
              <a:t>mondo</a:t>
            </a:r>
            <a:r>
              <a:rPr lang="en-GB" b="1" noProof="0" dirty="0"/>
              <a:t> del </a:t>
            </a:r>
            <a:r>
              <a:rPr lang="en-GB" b="1" noProof="0" dirty="0" err="1"/>
              <a:t>lavoro</a:t>
            </a:r>
            <a:endParaRPr lang="en-GB" b="1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515938" y="1515477"/>
            <a:ext cx="11160125" cy="4701956"/>
          </a:xfrm>
        </p:spPr>
        <p:txBody>
          <a:bodyPr/>
          <a:lstStyle/>
          <a:p>
            <a:pPr marL="0" lvl="0" indent="0">
              <a:buNone/>
            </a:pPr>
            <a:r>
              <a:rPr lang="it-IT" sz="3200" b="1" dirty="0"/>
              <a:t>Tirocini</a:t>
            </a:r>
          </a:p>
          <a:p>
            <a:pPr marL="0" lvl="0" indent="0">
              <a:buNone/>
            </a:pPr>
            <a:r>
              <a:rPr lang="it-IT" sz="2400" dirty="0"/>
              <a:t>In relazione agli approfondimenti necessari sul tema dell’imprenditorialità in contesti innovativi, nelle consultazioni è stata coinvolta </a:t>
            </a:r>
            <a:r>
              <a:rPr lang="it-IT" sz="2400" dirty="0" err="1"/>
              <a:t>Innovalley</a:t>
            </a:r>
            <a:r>
              <a:rPr lang="it-IT" sz="2400" dirty="0"/>
              <a:t> Innovation Hub. </a:t>
            </a:r>
            <a:r>
              <a:rPr lang="it-IT" sz="2400" dirty="0" err="1"/>
              <a:t>Innovalley</a:t>
            </a:r>
            <a:r>
              <a:rPr lang="it-IT" sz="2400" dirty="0"/>
              <a:t> Innovation Hub è una piattaforma di Open Innovation – partner, tra gli altri, di Invitalia Startup – volta a costruire un network tra professionisti, imprese e enti locali che offre diversi servizi, tra i quali l’accelerazione e l’incubazione di start-up innovative. Il dott. Federico Fioriti, Direttore Generale di </a:t>
            </a:r>
            <a:r>
              <a:rPr lang="it-IT" sz="2400" dirty="0" err="1"/>
              <a:t>Innovalley</a:t>
            </a:r>
            <a:r>
              <a:rPr lang="it-IT" sz="2400" dirty="0"/>
              <a:t> Innovation Hub e Presidente del Consiglio di Amministrazione di </a:t>
            </a:r>
            <a:r>
              <a:rPr lang="it-IT" sz="2400" dirty="0" err="1"/>
              <a:t>Innovalley</a:t>
            </a:r>
            <a:r>
              <a:rPr lang="it-IT" sz="2400" dirty="0"/>
              <a:t> Cube (l’incubatore), ha espresso grande apprezzamento per il nuovo assetto del Corso di Laurea, dando anche disponibilità a collaborare alle attività formative del CdS attraverso modalità (ad es. seminari, tirocini, </a:t>
            </a:r>
            <a:r>
              <a:rPr lang="it-IT" sz="2400" dirty="0" err="1"/>
              <a:t>mentorships</a:t>
            </a:r>
            <a:r>
              <a:rPr lang="it-IT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38074147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C52D5-3C33-AD46-B0E2-486381F5C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8663"/>
            <a:ext cx="12192000" cy="637849"/>
          </a:xfrm>
        </p:spPr>
        <p:txBody>
          <a:bodyPr/>
          <a:lstStyle/>
          <a:p>
            <a:r>
              <a:rPr lang="en-GB" sz="3200" noProof="0" dirty="0"/>
              <a:t>Per </a:t>
            </a:r>
            <a:r>
              <a:rPr lang="en-GB" sz="3200" noProof="0" dirty="0" err="1"/>
              <a:t>informazioni</a:t>
            </a:r>
            <a:endParaRPr lang="en-GB" sz="3200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21BFD8-2F11-D242-9790-477EE71932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1657300"/>
            <a:ext cx="11160125" cy="404023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3200" dirty="0"/>
              <a:t>Presidente del CdS:	Davide Quaglione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3200" dirty="0">
                <a:hlinkClick r:id="rId2"/>
              </a:rPr>
              <a:t>davide.quaglione@unich.it</a:t>
            </a:r>
            <a:endParaRPr lang="it-IT" sz="32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3200" dirty="0">
                <a:hlinkClick r:id="rId3"/>
              </a:rPr>
              <a:t>efimec@unich.it</a:t>
            </a:r>
            <a:r>
              <a:rPr lang="it-IT" sz="3200" dirty="0"/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it-IT" sz="32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3200" dirty="0"/>
              <a:t>Manager Didattico:	dott.ssa Elvira Vitiello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3200" dirty="0">
                <a:hlinkClick r:id="rId4"/>
              </a:rPr>
              <a:t>didattica.disfipeq.pe@unich.it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2410511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B2FD86-252E-FF0C-10C8-2C90C41C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Ecosistemi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8EEB12-DC9D-AEA6-B274-2CBA01FAC3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1608616"/>
            <a:ext cx="11160125" cy="4652484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 err="1"/>
              <a:t>Firms</a:t>
            </a:r>
            <a:r>
              <a:rPr lang="it-IT" sz="1800" dirty="0"/>
              <a:t> in </a:t>
            </a:r>
            <a:r>
              <a:rPr lang="it-IT" sz="1800" dirty="0" err="1"/>
              <a:t>economic</a:t>
            </a:r>
            <a:r>
              <a:rPr lang="it-IT" sz="1800" dirty="0"/>
              <a:t> </a:t>
            </a:r>
            <a:r>
              <a:rPr lang="it-IT" sz="1800" dirty="0" err="1"/>
              <a:t>ecosystems</a:t>
            </a:r>
            <a:r>
              <a:rPr lang="it-IT" sz="1800" dirty="0"/>
              <a:t> are </a:t>
            </a:r>
            <a:r>
              <a:rPr lang="it-IT" sz="1800" dirty="0" err="1"/>
              <a:t>not</a:t>
            </a:r>
            <a:r>
              <a:rPr lang="it-IT" sz="1800" dirty="0"/>
              <a:t> </a:t>
            </a:r>
            <a:r>
              <a:rPr lang="it-IT" sz="1800" dirty="0" err="1"/>
              <a:t>uniformly</a:t>
            </a:r>
            <a:r>
              <a:rPr lang="it-IT" sz="1800" dirty="0"/>
              <a:t> </a:t>
            </a:r>
            <a:r>
              <a:rPr lang="it-IT" sz="1800" dirty="0" err="1"/>
              <a:t>distributed</a:t>
            </a:r>
            <a:r>
              <a:rPr lang="it-IT" sz="1800" dirty="0"/>
              <a:t>, and a </a:t>
            </a:r>
            <a:r>
              <a:rPr lang="it-IT" sz="1800" dirty="0" err="1"/>
              <a:t>firm’s</a:t>
            </a:r>
            <a:r>
              <a:rPr lang="it-IT" sz="1800" dirty="0"/>
              <a:t> location </a:t>
            </a:r>
            <a:r>
              <a:rPr lang="it-IT" sz="1800" dirty="0" err="1"/>
              <a:t>within</a:t>
            </a:r>
            <a:r>
              <a:rPr lang="it-IT" sz="1800" dirty="0"/>
              <a:t> the </a:t>
            </a:r>
            <a:r>
              <a:rPr lang="it-IT" sz="1800" dirty="0" err="1"/>
              <a:t>ecosystem</a:t>
            </a:r>
            <a:r>
              <a:rPr lang="it-IT" sz="1800" dirty="0"/>
              <a:t> </a:t>
            </a:r>
            <a:r>
              <a:rPr lang="it-IT" sz="1800" dirty="0" err="1"/>
              <a:t>has</a:t>
            </a:r>
            <a:r>
              <a:rPr lang="it-IT" sz="1800" dirty="0"/>
              <a:t> strong </a:t>
            </a:r>
            <a:r>
              <a:rPr lang="it-IT" sz="1800" dirty="0" err="1"/>
              <a:t>implications</a:t>
            </a:r>
            <a:r>
              <a:rPr lang="it-IT" sz="1800" dirty="0"/>
              <a:t> on </a:t>
            </a:r>
            <a:r>
              <a:rPr lang="it-IT" sz="1800" dirty="0" err="1"/>
              <a:t>its</a:t>
            </a:r>
            <a:r>
              <a:rPr lang="it-IT" sz="1800" dirty="0"/>
              <a:t> </a:t>
            </a:r>
            <a:r>
              <a:rPr lang="it-IT" sz="1800" dirty="0" err="1"/>
              <a:t>productivity</a:t>
            </a:r>
            <a:r>
              <a:rPr lang="it-IT" sz="1800" dirty="0"/>
              <a:t> and </a:t>
            </a:r>
            <a:r>
              <a:rPr lang="it-IT" sz="1800" dirty="0" err="1"/>
              <a:t>evolution</a:t>
            </a:r>
            <a:r>
              <a:rPr lang="it-IT" sz="1800" dirty="0"/>
              <a:t>.</a:t>
            </a:r>
          </a:p>
          <a:p>
            <a:pPr marL="0" indent="0">
              <a:buNone/>
            </a:pPr>
            <a:r>
              <a:rPr lang="it-IT" sz="1800" dirty="0" err="1"/>
              <a:t>Many</a:t>
            </a:r>
            <a:r>
              <a:rPr lang="it-IT" sz="1800" dirty="0"/>
              <a:t> new </a:t>
            </a:r>
            <a:r>
              <a:rPr lang="it-IT" sz="1800" dirty="0" err="1"/>
              <a:t>economic</a:t>
            </a:r>
            <a:r>
              <a:rPr lang="it-IT" sz="1800" dirty="0"/>
              <a:t> </a:t>
            </a:r>
            <a:r>
              <a:rPr lang="it-IT" sz="1800" dirty="0" err="1"/>
              <a:t>combinations</a:t>
            </a:r>
            <a:r>
              <a:rPr lang="it-IT" sz="1800" dirty="0"/>
              <a:t> </a:t>
            </a:r>
            <a:r>
              <a:rPr lang="it-IT" sz="1800" dirty="0" err="1"/>
              <a:t>fail</a:t>
            </a:r>
            <a:r>
              <a:rPr lang="it-IT" sz="1800" dirty="0"/>
              <a:t> to </a:t>
            </a:r>
            <a:r>
              <a:rPr lang="it-IT" sz="1800" dirty="0" err="1"/>
              <a:t>survive</a:t>
            </a:r>
            <a:r>
              <a:rPr lang="it-IT" sz="1800" dirty="0"/>
              <a:t> in the market </a:t>
            </a:r>
            <a:r>
              <a:rPr lang="it-IT" sz="1800" dirty="0" err="1"/>
              <a:t>because</a:t>
            </a:r>
            <a:r>
              <a:rPr lang="it-IT" sz="1800" dirty="0"/>
              <a:t> </a:t>
            </a:r>
            <a:r>
              <a:rPr lang="it-IT" sz="1800" dirty="0" err="1"/>
              <a:t>complementary</a:t>
            </a:r>
            <a:r>
              <a:rPr lang="it-IT" sz="1800" dirty="0"/>
              <a:t> </a:t>
            </a:r>
            <a:r>
              <a:rPr lang="it-IT" sz="1800" dirty="0" err="1"/>
              <a:t>factors</a:t>
            </a:r>
            <a:r>
              <a:rPr lang="it-IT" sz="1800" dirty="0"/>
              <a:t> or </a:t>
            </a:r>
            <a:r>
              <a:rPr lang="it-IT" sz="1800" dirty="0" err="1"/>
              <a:t>vital</a:t>
            </a:r>
            <a:r>
              <a:rPr lang="it-IT" sz="1800" dirty="0"/>
              <a:t> inputs for production and </a:t>
            </a:r>
            <a:r>
              <a:rPr lang="it-IT" sz="1800" dirty="0" err="1"/>
              <a:t>commercialization</a:t>
            </a:r>
            <a:r>
              <a:rPr lang="it-IT" sz="1800" dirty="0"/>
              <a:t> </a:t>
            </a:r>
            <a:r>
              <a:rPr lang="it-IT" sz="1800" dirty="0" err="1"/>
              <a:t>may</a:t>
            </a:r>
            <a:r>
              <a:rPr lang="it-IT" sz="1800" dirty="0"/>
              <a:t> </a:t>
            </a:r>
            <a:r>
              <a:rPr lang="it-IT" sz="1800" dirty="0" err="1"/>
              <a:t>not</a:t>
            </a:r>
            <a:r>
              <a:rPr lang="it-IT" sz="1800" dirty="0"/>
              <a:t> </a:t>
            </a:r>
            <a:r>
              <a:rPr lang="it-IT" sz="1800" dirty="0" err="1"/>
              <a:t>yet</a:t>
            </a:r>
            <a:r>
              <a:rPr lang="it-IT" sz="1800" dirty="0"/>
              <a:t> be </a:t>
            </a:r>
            <a:r>
              <a:rPr lang="it-IT" sz="1800" dirty="0" err="1"/>
              <a:t>available</a:t>
            </a:r>
            <a:r>
              <a:rPr lang="it-IT" sz="1800" dirty="0"/>
              <a:t>.</a:t>
            </a:r>
          </a:p>
          <a:p>
            <a:pPr marL="0" indent="0">
              <a:buNone/>
            </a:pPr>
            <a:r>
              <a:rPr lang="it-IT" sz="1800" dirty="0" err="1"/>
              <a:t>Fagerberg</a:t>
            </a:r>
            <a:r>
              <a:rPr lang="it-IT" sz="1800" dirty="0"/>
              <a:t> (2005) </a:t>
            </a:r>
            <a:r>
              <a:rPr lang="it-IT" sz="1800" dirty="0" err="1"/>
              <a:t>gives</a:t>
            </a:r>
            <a:r>
              <a:rPr lang="it-IT" sz="1800" dirty="0"/>
              <a:t> the </a:t>
            </a:r>
            <a:r>
              <a:rPr lang="it-IT" sz="1800" dirty="0" err="1"/>
              <a:t>example</a:t>
            </a:r>
            <a:r>
              <a:rPr lang="it-IT" sz="1800" dirty="0"/>
              <a:t> of Leonardo da Vinci, </a:t>
            </a:r>
            <a:r>
              <a:rPr lang="it-IT" sz="1800" dirty="0" err="1"/>
              <a:t>who</a:t>
            </a:r>
            <a:r>
              <a:rPr lang="it-IT" sz="1800" dirty="0"/>
              <a:t> </a:t>
            </a:r>
            <a:r>
              <a:rPr lang="it-IT" sz="1800" dirty="0" err="1"/>
              <a:t>had</a:t>
            </a:r>
            <a:r>
              <a:rPr lang="it-IT" sz="1800" dirty="0"/>
              <a:t> </a:t>
            </a:r>
            <a:r>
              <a:rPr lang="it-IT" sz="1800" dirty="0" err="1"/>
              <a:t>presented</a:t>
            </a:r>
            <a:r>
              <a:rPr lang="it-IT" sz="1800" dirty="0"/>
              <a:t> designs of </a:t>
            </a:r>
            <a:r>
              <a:rPr lang="it-IT" sz="1800" dirty="0" err="1"/>
              <a:t>advanced</a:t>
            </a:r>
            <a:r>
              <a:rPr lang="it-IT" sz="1800" dirty="0"/>
              <a:t> </a:t>
            </a:r>
            <a:r>
              <a:rPr lang="it-IT" sz="1800" dirty="0" err="1"/>
              <a:t>technologies</a:t>
            </a:r>
            <a:r>
              <a:rPr lang="it-IT" sz="1800" dirty="0"/>
              <a:t>, </a:t>
            </a:r>
            <a:r>
              <a:rPr lang="it-IT" sz="1800" dirty="0" err="1"/>
              <a:t>including</a:t>
            </a:r>
            <a:r>
              <a:rPr lang="it-IT" sz="1800" dirty="0"/>
              <a:t> </a:t>
            </a:r>
            <a:r>
              <a:rPr lang="it-IT" sz="1800" dirty="0" err="1"/>
              <a:t>airplanes</a:t>
            </a:r>
            <a:r>
              <a:rPr lang="it-IT" sz="1800" dirty="0"/>
              <a:t>, </a:t>
            </a:r>
            <a:r>
              <a:rPr lang="it-IT" sz="1800" dirty="0" err="1"/>
              <a:t>but</a:t>
            </a:r>
            <a:r>
              <a:rPr lang="it-IT" sz="1800" dirty="0"/>
              <a:t> he </a:t>
            </a:r>
            <a:r>
              <a:rPr lang="it-IT" sz="1800" dirty="0" err="1"/>
              <a:t>lacked</a:t>
            </a:r>
            <a:r>
              <a:rPr lang="it-IT" sz="1800" dirty="0"/>
              <a:t> the </a:t>
            </a:r>
            <a:r>
              <a:rPr lang="it-IT" sz="1800" dirty="0" err="1"/>
              <a:t>adequate</a:t>
            </a:r>
            <a:r>
              <a:rPr lang="it-IT" sz="1800" dirty="0"/>
              <a:t> </a:t>
            </a:r>
            <a:r>
              <a:rPr lang="it-IT" sz="1800" dirty="0" err="1"/>
              <a:t>materials</a:t>
            </a:r>
            <a:r>
              <a:rPr lang="it-IT" sz="1800" dirty="0"/>
              <a:t> or production </a:t>
            </a:r>
            <a:r>
              <a:rPr lang="it-IT" sz="1800" dirty="0" err="1"/>
              <a:t>processes</a:t>
            </a:r>
            <a:r>
              <a:rPr lang="it-IT" sz="1800" dirty="0"/>
              <a:t> to </a:t>
            </a:r>
            <a:r>
              <a:rPr lang="it-IT" sz="1800" dirty="0" err="1"/>
              <a:t>realize</a:t>
            </a:r>
            <a:r>
              <a:rPr lang="it-IT" sz="1800" dirty="0"/>
              <a:t> </a:t>
            </a:r>
            <a:r>
              <a:rPr lang="it-IT" sz="1800" dirty="0" err="1"/>
              <a:t>them</a:t>
            </a:r>
            <a:r>
              <a:rPr lang="it-IT" sz="1800" dirty="0"/>
              <a:t> </a:t>
            </a:r>
            <a:r>
              <a:rPr lang="it-IT" sz="1800" dirty="0" err="1"/>
              <a:t>during</a:t>
            </a:r>
            <a:r>
              <a:rPr lang="it-IT" sz="1800" dirty="0"/>
              <a:t> </a:t>
            </a:r>
            <a:r>
              <a:rPr lang="it-IT" sz="1800" dirty="0" err="1"/>
              <a:t>his</a:t>
            </a:r>
            <a:r>
              <a:rPr lang="it-IT" sz="1800" dirty="0"/>
              <a:t> time. A </a:t>
            </a:r>
            <a:r>
              <a:rPr lang="it-IT" sz="1800" dirty="0" err="1"/>
              <a:t>contemporary</a:t>
            </a:r>
            <a:r>
              <a:rPr lang="it-IT" sz="1800" dirty="0"/>
              <a:t> </a:t>
            </a:r>
            <a:r>
              <a:rPr lang="it-IT" sz="1800" dirty="0" err="1"/>
              <a:t>example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the </a:t>
            </a:r>
            <a:r>
              <a:rPr lang="it-IT" sz="1800" dirty="0" err="1"/>
              <a:t>recent</a:t>
            </a:r>
            <a:r>
              <a:rPr lang="it-IT" sz="1800" dirty="0"/>
              <a:t> </a:t>
            </a:r>
            <a:r>
              <a:rPr lang="it-IT" sz="1800" dirty="0" err="1"/>
              <a:t>explosion</a:t>
            </a:r>
            <a:r>
              <a:rPr lang="it-IT" sz="1800" dirty="0"/>
              <a:t> in the fields of </a:t>
            </a:r>
            <a:r>
              <a:rPr lang="it-IT" sz="1800" dirty="0" err="1"/>
              <a:t>computational</a:t>
            </a:r>
            <a:r>
              <a:rPr lang="it-IT" sz="1800" dirty="0"/>
              <a:t> sciences. </a:t>
            </a:r>
            <a:r>
              <a:rPr lang="it-IT" sz="1800" dirty="0" err="1"/>
              <a:t>Although</a:t>
            </a:r>
            <a:r>
              <a:rPr lang="it-IT" sz="1800" dirty="0"/>
              <a:t> </a:t>
            </a:r>
            <a:r>
              <a:rPr lang="it-IT" sz="1800" dirty="0" err="1"/>
              <a:t>much</a:t>
            </a:r>
            <a:r>
              <a:rPr lang="it-IT" sz="1800" dirty="0"/>
              <a:t> of the </a:t>
            </a:r>
            <a:r>
              <a:rPr lang="it-IT" sz="1800" dirty="0" err="1"/>
              <a:t>mathematics</a:t>
            </a:r>
            <a:r>
              <a:rPr lang="it-IT" sz="1800" dirty="0"/>
              <a:t> </a:t>
            </a:r>
            <a:r>
              <a:rPr lang="it-IT" sz="1800" dirty="0" err="1"/>
              <a:t>behind</a:t>
            </a:r>
            <a:r>
              <a:rPr lang="it-IT" sz="1800" dirty="0"/>
              <a:t> pattern- </a:t>
            </a:r>
            <a:r>
              <a:rPr lang="it-IT" sz="1800" dirty="0" err="1"/>
              <a:t>recognition</a:t>
            </a:r>
            <a:r>
              <a:rPr lang="it-IT" sz="1800" dirty="0"/>
              <a:t> </a:t>
            </a:r>
            <a:r>
              <a:rPr lang="it-IT" sz="1800" dirty="0" err="1"/>
              <a:t>algorithms</a:t>
            </a:r>
            <a:r>
              <a:rPr lang="it-IT" sz="1800" dirty="0"/>
              <a:t> </a:t>
            </a:r>
            <a:r>
              <a:rPr lang="it-IT" sz="1800" dirty="0" err="1"/>
              <a:t>was</a:t>
            </a:r>
            <a:r>
              <a:rPr lang="it-IT" sz="1800" dirty="0"/>
              <a:t> </a:t>
            </a:r>
            <a:r>
              <a:rPr lang="it-IT" sz="1800" dirty="0" err="1"/>
              <a:t>well</a:t>
            </a:r>
            <a:r>
              <a:rPr lang="it-IT" sz="1800" dirty="0"/>
              <a:t> </a:t>
            </a:r>
            <a:r>
              <a:rPr lang="it-IT" sz="1800" dirty="0" err="1"/>
              <a:t>established</a:t>
            </a:r>
            <a:r>
              <a:rPr lang="it-IT" sz="1800" dirty="0"/>
              <a:t> more </a:t>
            </a:r>
            <a:r>
              <a:rPr lang="it-IT" sz="1800" dirty="0" err="1"/>
              <a:t>than</a:t>
            </a:r>
            <a:r>
              <a:rPr lang="it-IT" sz="1800" dirty="0"/>
              <a:t> a </a:t>
            </a:r>
            <a:r>
              <a:rPr lang="it-IT" sz="1800" dirty="0" err="1"/>
              <a:t>century</a:t>
            </a:r>
            <a:r>
              <a:rPr lang="it-IT" sz="1800" dirty="0"/>
              <a:t> ago, </a:t>
            </a:r>
            <a:r>
              <a:rPr lang="it-IT" sz="1800" dirty="0" err="1"/>
              <a:t>it</a:t>
            </a:r>
            <a:r>
              <a:rPr lang="it-IT" sz="1800" dirty="0"/>
              <a:t> </a:t>
            </a:r>
            <a:r>
              <a:rPr lang="it-IT" sz="1800" dirty="0" err="1"/>
              <a:t>took</a:t>
            </a:r>
            <a:r>
              <a:rPr lang="it-IT" sz="1800" dirty="0"/>
              <a:t> the </a:t>
            </a:r>
            <a:r>
              <a:rPr lang="it-IT" sz="1800" dirty="0" err="1"/>
              <a:t>computational</a:t>
            </a:r>
            <a:r>
              <a:rPr lang="it-IT" sz="1800" dirty="0"/>
              <a:t> power of </a:t>
            </a:r>
            <a:r>
              <a:rPr lang="it-IT" sz="1800" dirty="0" err="1"/>
              <a:t>modern</a:t>
            </a:r>
            <a:r>
              <a:rPr lang="it-IT" sz="1800" dirty="0"/>
              <a:t> computers to </a:t>
            </a:r>
            <a:r>
              <a:rPr lang="it-IT" sz="1800" dirty="0" err="1"/>
              <a:t>allow</a:t>
            </a:r>
            <a:r>
              <a:rPr lang="it-IT" sz="1800" dirty="0"/>
              <a:t> </a:t>
            </a:r>
            <a:r>
              <a:rPr lang="it-IT" sz="1800" dirty="0" err="1"/>
              <a:t>researchers</a:t>
            </a:r>
            <a:r>
              <a:rPr lang="it-IT" sz="1800" dirty="0"/>
              <a:t> to </a:t>
            </a:r>
            <a:r>
              <a:rPr lang="it-IT" sz="1800" dirty="0" err="1"/>
              <a:t>apply</a:t>
            </a:r>
            <a:r>
              <a:rPr lang="it-IT" sz="1800" dirty="0"/>
              <a:t> </a:t>
            </a:r>
            <a:r>
              <a:rPr lang="it-IT" sz="1800" dirty="0" err="1"/>
              <a:t>fully</a:t>
            </a:r>
            <a:r>
              <a:rPr lang="it-IT" sz="1800" dirty="0"/>
              <a:t> the programming </a:t>
            </a:r>
            <a:r>
              <a:rPr lang="it-IT" sz="1800" dirty="0" err="1"/>
              <a:t>methods</a:t>
            </a:r>
            <a:r>
              <a:rPr lang="it-IT" sz="1800" dirty="0"/>
              <a:t> </a:t>
            </a:r>
            <a:r>
              <a:rPr lang="it-IT" sz="1800" dirty="0" err="1"/>
              <a:t>that</a:t>
            </a:r>
            <a:r>
              <a:rPr lang="it-IT" sz="1800" dirty="0"/>
              <a:t> </a:t>
            </a:r>
            <a:r>
              <a:rPr lang="it-IT" sz="1800" dirty="0" err="1"/>
              <a:t>today</a:t>
            </a:r>
            <a:r>
              <a:rPr lang="it-IT" sz="1800" dirty="0"/>
              <a:t> are branching out new </a:t>
            </a:r>
            <a:r>
              <a:rPr lang="it-IT" sz="1800" dirty="0" err="1"/>
              <a:t>technological</a:t>
            </a:r>
            <a:r>
              <a:rPr lang="it-IT" sz="1800" dirty="0"/>
              <a:t> fields in </a:t>
            </a:r>
            <a:r>
              <a:rPr lang="it-IT" sz="1800" dirty="0" err="1"/>
              <a:t>augmented</a:t>
            </a:r>
            <a:r>
              <a:rPr lang="it-IT" sz="1800" dirty="0"/>
              <a:t> reality, </a:t>
            </a:r>
            <a:r>
              <a:rPr lang="it-IT" sz="1800" dirty="0" err="1"/>
              <a:t>artificial</a:t>
            </a:r>
            <a:r>
              <a:rPr lang="it-IT" sz="1800" dirty="0"/>
              <a:t> intelligence, and </a:t>
            </a:r>
            <a:r>
              <a:rPr lang="it-IT" sz="1800" dirty="0" err="1"/>
              <a:t>cybernetics</a:t>
            </a:r>
            <a:r>
              <a:rPr lang="it-IT" sz="1800" dirty="0"/>
              <a:t>. In </a:t>
            </a:r>
            <a:r>
              <a:rPr lang="it-IT" sz="1800" dirty="0" err="1"/>
              <a:t>this</a:t>
            </a:r>
            <a:r>
              <a:rPr lang="it-IT" sz="1800" dirty="0"/>
              <a:t> </a:t>
            </a:r>
            <a:r>
              <a:rPr lang="it-IT" sz="1800" dirty="0" err="1"/>
              <a:t>sense</a:t>
            </a:r>
            <a:r>
              <a:rPr lang="it-IT" sz="1800" dirty="0"/>
              <a:t>, </a:t>
            </a:r>
            <a:r>
              <a:rPr lang="it-IT" sz="1800" dirty="0" err="1"/>
              <a:t>it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hard to </a:t>
            </a:r>
            <a:r>
              <a:rPr lang="it-IT" sz="1800" dirty="0" err="1"/>
              <a:t>conceive</a:t>
            </a:r>
            <a:r>
              <a:rPr lang="it-IT" sz="1800" dirty="0"/>
              <a:t> of the </a:t>
            </a:r>
            <a:r>
              <a:rPr lang="it-IT" sz="1800" dirty="0" err="1"/>
              <a:t>structure</a:t>
            </a:r>
            <a:r>
              <a:rPr lang="it-IT" sz="1800" dirty="0"/>
              <a:t> of </a:t>
            </a:r>
            <a:r>
              <a:rPr lang="it-IT" sz="1800" dirty="0" err="1"/>
              <a:t>innovation</a:t>
            </a:r>
            <a:r>
              <a:rPr lang="it-IT" sz="1800" dirty="0"/>
              <a:t> </a:t>
            </a:r>
            <a:r>
              <a:rPr lang="it-IT" sz="1800" dirty="0" err="1"/>
              <a:t>without</a:t>
            </a:r>
            <a:r>
              <a:rPr lang="it-IT" sz="1800" dirty="0"/>
              <a:t> </a:t>
            </a:r>
            <a:r>
              <a:rPr lang="it-IT" sz="1800" dirty="0" err="1"/>
              <a:t>also</a:t>
            </a:r>
            <a:r>
              <a:rPr lang="it-IT" sz="1800" dirty="0"/>
              <a:t> </a:t>
            </a:r>
            <a:r>
              <a:rPr lang="it-IT" sz="1800" dirty="0" err="1"/>
              <a:t>considering</a:t>
            </a:r>
            <a:r>
              <a:rPr lang="it-IT" sz="1800" dirty="0"/>
              <a:t> </a:t>
            </a:r>
            <a:r>
              <a:rPr lang="it-IT" sz="1800" dirty="0" err="1"/>
              <a:t>how</a:t>
            </a:r>
            <a:r>
              <a:rPr lang="it-IT" sz="1800" dirty="0"/>
              <a:t> the </a:t>
            </a:r>
            <a:r>
              <a:rPr lang="it-IT" sz="1800" dirty="0" err="1"/>
              <a:t>structure</a:t>
            </a:r>
            <a:r>
              <a:rPr lang="it-IT" sz="1800" dirty="0"/>
              <a:t> </a:t>
            </a:r>
            <a:r>
              <a:rPr lang="it-IT" sz="1800" dirty="0" err="1"/>
              <a:t>evolves</a:t>
            </a:r>
            <a:r>
              <a:rPr lang="it-IT" sz="1800" dirty="0"/>
              <a:t> over time. </a:t>
            </a:r>
            <a:r>
              <a:rPr lang="it-IT" sz="1800" dirty="0" err="1"/>
              <a:t>When</a:t>
            </a:r>
            <a:r>
              <a:rPr lang="it-IT" sz="1800" dirty="0"/>
              <a:t> </a:t>
            </a:r>
            <a:r>
              <a:rPr lang="it-IT" sz="1800" dirty="0" err="1"/>
              <a:t>looking</a:t>
            </a:r>
            <a:r>
              <a:rPr lang="it-IT" sz="1800" dirty="0"/>
              <a:t> </a:t>
            </a:r>
            <a:r>
              <a:rPr lang="it-IT" sz="1800" dirty="0" err="1"/>
              <a:t>at</a:t>
            </a:r>
            <a:r>
              <a:rPr lang="it-IT" sz="1800" dirty="0"/>
              <a:t> a </a:t>
            </a:r>
            <a:r>
              <a:rPr lang="it-IT" sz="1800" dirty="0" err="1"/>
              <a:t>static</a:t>
            </a:r>
            <a:r>
              <a:rPr lang="it-IT" sz="1800" dirty="0"/>
              <a:t> </a:t>
            </a:r>
            <a:r>
              <a:rPr lang="it-IT" sz="1800" dirty="0" err="1"/>
              <a:t>representation</a:t>
            </a:r>
            <a:r>
              <a:rPr lang="it-IT" sz="1800" dirty="0"/>
              <a:t> of the </a:t>
            </a:r>
            <a:r>
              <a:rPr lang="it-IT" sz="1800" dirty="0" err="1"/>
              <a:t>innovation</a:t>
            </a:r>
            <a:r>
              <a:rPr lang="it-IT" sz="1800" dirty="0"/>
              <a:t> system </a:t>
            </a:r>
            <a:r>
              <a:rPr lang="it-IT" sz="1800" dirty="0" err="1"/>
              <a:t>we</a:t>
            </a:r>
            <a:r>
              <a:rPr lang="it-IT" sz="1800" dirty="0"/>
              <a:t> </a:t>
            </a:r>
            <a:r>
              <a:rPr lang="it-IT" sz="1800" dirty="0" err="1"/>
              <a:t>would</a:t>
            </a:r>
            <a:r>
              <a:rPr lang="it-IT" sz="1800" dirty="0"/>
              <a:t> be hard </a:t>
            </a:r>
            <a:r>
              <a:rPr lang="it-IT" sz="1800" dirty="0" err="1"/>
              <a:t>pressed</a:t>
            </a:r>
            <a:r>
              <a:rPr lang="it-IT" sz="1800" dirty="0"/>
              <a:t> to </a:t>
            </a:r>
            <a:r>
              <a:rPr lang="it-IT" sz="1800" dirty="0" err="1"/>
              <a:t>identify</a:t>
            </a:r>
            <a:r>
              <a:rPr lang="it-IT" sz="1800" dirty="0"/>
              <a:t> the </a:t>
            </a:r>
            <a:r>
              <a:rPr lang="it-IT" sz="1800" dirty="0" err="1"/>
              <a:t>relevant</a:t>
            </a:r>
            <a:r>
              <a:rPr lang="it-IT" sz="1800" dirty="0"/>
              <a:t> </a:t>
            </a:r>
            <a:r>
              <a:rPr lang="it-IT" sz="1800" dirty="0" err="1"/>
              <a:t>components</a:t>
            </a:r>
            <a:r>
              <a:rPr lang="it-IT" sz="1800" dirty="0"/>
              <a:t> </a:t>
            </a:r>
            <a:r>
              <a:rPr lang="it-IT" sz="1800" dirty="0" err="1"/>
              <a:t>that</a:t>
            </a:r>
            <a:r>
              <a:rPr lang="it-IT" sz="1800" dirty="0"/>
              <a:t> </a:t>
            </a:r>
            <a:r>
              <a:rPr lang="it-IT" sz="1800" dirty="0" err="1"/>
              <a:t>have</a:t>
            </a:r>
            <a:r>
              <a:rPr lang="it-IT" sz="1800" dirty="0"/>
              <a:t> led up to the </a:t>
            </a:r>
            <a:r>
              <a:rPr lang="it-IT" sz="1800" dirty="0" err="1"/>
              <a:t>current</a:t>
            </a:r>
            <a:r>
              <a:rPr lang="it-IT" sz="1800" dirty="0"/>
              <a:t> </a:t>
            </a:r>
            <a:r>
              <a:rPr lang="it-IT" sz="1800" dirty="0" err="1"/>
              <a:t>opportunity</a:t>
            </a:r>
            <a:r>
              <a:rPr lang="it-IT" sz="1800" dirty="0"/>
              <a:t> for </a:t>
            </a:r>
            <a:r>
              <a:rPr lang="it-IT" sz="1800" dirty="0" err="1"/>
              <a:t>commercialization</a:t>
            </a:r>
            <a:r>
              <a:rPr lang="it-IT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683149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E3993D-9B08-FA42-8A94-4E380B65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Obiettivi</a:t>
            </a:r>
            <a:r>
              <a:rPr lang="en-GB" noProof="0" dirty="0"/>
              <a:t> </a:t>
            </a:r>
            <a:r>
              <a:rPr lang="en-GB" noProof="0" dirty="0" err="1"/>
              <a:t>Formativi</a:t>
            </a:r>
            <a:r>
              <a:rPr lang="en-GB" noProof="0" dirty="0"/>
              <a:t> 1/7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515938" y="2400300"/>
            <a:ext cx="11160125" cy="329723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strumenti</a:t>
            </a:r>
            <a:r>
              <a:rPr lang="en-GB" dirty="0"/>
              <a:t> e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approcci</a:t>
            </a:r>
            <a:r>
              <a:rPr lang="en-GB" dirty="0"/>
              <a:t> </a:t>
            </a:r>
            <a:r>
              <a:rPr lang="en-GB" dirty="0" err="1"/>
              <a:t>dell’azione</a:t>
            </a:r>
            <a:r>
              <a:rPr lang="en-GB" dirty="0"/>
              <a:t> di </a:t>
            </a:r>
            <a:r>
              <a:rPr lang="en-GB" dirty="0" err="1"/>
              <a:t>politica</a:t>
            </a:r>
            <a:r>
              <a:rPr lang="en-GB" dirty="0"/>
              <a:t> </a:t>
            </a:r>
            <a:r>
              <a:rPr lang="en-GB" dirty="0" err="1"/>
              <a:t>economica</a:t>
            </a:r>
            <a:r>
              <a:rPr lang="en-GB" dirty="0"/>
              <a:t> e </a:t>
            </a:r>
            <a:r>
              <a:rPr lang="en-GB" dirty="0" err="1"/>
              <a:t>più</a:t>
            </a:r>
            <a:r>
              <a:rPr lang="en-GB" dirty="0"/>
              <a:t> in </a:t>
            </a:r>
            <a:r>
              <a:rPr lang="en-GB" dirty="0" err="1"/>
              <a:t>generale</a:t>
            </a:r>
            <a:r>
              <a:rPr lang="en-GB" dirty="0"/>
              <a:t> </a:t>
            </a:r>
            <a:r>
              <a:rPr lang="en-GB" dirty="0" err="1"/>
              <a:t>dell’intervento</a:t>
            </a:r>
            <a:r>
              <a:rPr lang="en-GB" dirty="0"/>
              <a:t> </a:t>
            </a:r>
            <a:r>
              <a:rPr lang="en-GB" dirty="0" err="1"/>
              <a:t>pubblico</a:t>
            </a:r>
            <a:r>
              <a:rPr lang="en-GB" dirty="0"/>
              <a:t> in </a:t>
            </a:r>
            <a:r>
              <a:rPr lang="en-GB" dirty="0" err="1"/>
              <a:t>economia</a:t>
            </a:r>
            <a:r>
              <a:rPr lang="en-GB" dirty="0"/>
              <a:t>, a </a:t>
            </a:r>
            <a:r>
              <a:rPr lang="en-GB" dirty="0" err="1"/>
              <a:t>livello</a:t>
            </a:r>
            <a:r>
              <a:rPr lang="en-GB" dirty="0"/>
              <a:t> </a:t>
            </a:r>
            <a:r>
              <a:rPr lang="en-GB" dirty="0" err="1"/>
              <a:t>internazionale</a:t>
            </a:r>
            <a:r>
              <a:rPr lang="en-GB" dirty="0"/>
              <a:t>, </a:t>
            </a:r>
            <a:r>
              <a:rPr lang="en-GB" dirty="0" err="1"/>
              <a:t>nazionale</a:t>
            </a:r>
            <a:r>
              <a:rPr lang="en-GB" dirty="0"/>
              <a:t> e locale,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cambiati</a:t>
            </a:r>
            <a:r>
              <a:rPr lang="en-GB" dirty="0"/>
              <a:t> </a:t>
            </a:r>
            <a:r>
              <a:rPr lang="en-GB" dirty="0" err="1"/>
              <a:t>significativamente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003998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E3993D-9B08-FA42-8A94-4E380B65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Obiettivi</a:t>
            </a:r>
            <a:r>
              <a:rPr lang="en-GB" noProof="0" dirty="0"/>
              <a:t> </a:t>
            </a:r>
            <a:r>
              <a:rPr lang="en-GB" noProof="0" dirty="0" err="1"/>
              <a:t>Formativi</a:t>
            </a:r>
            <a:r>
              <a:rPr lang="en-GB" noProof="0" dirty="0"/>
              <a:t> 2/7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515938" y="2400300"/>
            <a:ext cx="11160125" cy="329723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r>
              <a:rPr lang="en-GB" sz="2800" dirty="0"/>
              <a:t>PNRR: </a:t>
            </a:r>
            <a:r>
              <a:rPr lang="en-GB" sz="2800" dirty="0" err="1"/>
              <a:t>sostenibilità</a:t>
            </a:r>
            <a:r>
              <a:rPr lang="en-GB" sz="2800" dirty="0"/>
              <a:t>, </a:t>
            </a:r>
            <a:r>
              <a:rPr lang="en-GB" sz="2800" dirty="0" err="1"/>
              <a:t>transizione</a:t>
            </a:r>
            <a:r>
              <a:rPr lang="en-GB" sz="2800" dirty="0"/>
              <a:t> </a:t>
            </a:r>
            <a:r>
              <a:rPr lang="en-GB" sz="2800" dirty="0" err="1"/>
              <a:t>ecologica</a:t>
            </a:r>
            <a:r>
              <a:rPr lang="en-GB" sz="2800" dirty="0"/>
              <a:t> e </a:t>
            </a:r>
            <a:r>
              <a:rPr lang="en-GB" sz="2800" dirty="0" err="1"/>
              <a:t>digitale</a:t>
            </a:r>
            <a:r>
              <a:rPr lang="en-GB" sz="2800" dirty="0"/>
              <a:t>, </a:t>
            </a:r>
            <a:r>
              <a:rPr lang="en-GB" sz="2800" dirty="0" err="1"/>
              <a:t>azioni</a:t>
            </a:r>
            <a:r>
              <a:rPr lang="en-GB" sz="2800" dirty="0"/>
              <a:t> di </a:t>
            </a:r>
            <a:r>
              <a:rPr lang="en-GB" sz="2800" dirty="0" err="1"/>
              <a:t>politica</a:t>
            </a:r>
            <a:r>
              <a:rPr lang="en-GB" sz="2800" dirty="0"/>
              <a:t> </a:t>
            </a:r>
            <a:r>
              <a:rPr lang="en-GB" sz="2800" dirty="0" err="1"/>
              <a:t>economica</a:t>
            </a:r>
            <a:r>
              <a:rPr lang="en-GB" sz="2800" dirty="0"/>
              <a:t> coordinate e </a:t>
            </a:r>
            <a:r>
              <a:rPr lang="en-GB" sz="2800" dirty="0" err="1"/>
              <a:t>sinergiche</a:t>
            </a:r>
            <a:r>
              <a:rPr lang="en-GB" sz="2800" dirty="0"/>
              <a:t> (</a:t>
            </a:r>
            <a:r>
              <a:rPr lang="en-GB" sz="2800" b="1" dirty="0" err="1"/>
              <a:t>ecosistemiche</a:t>
            </a:r>
            <a:r>
              <a:rPr lang="en-GB" sz="2800" dirty="0"/>
              <a:t>). Dal </a:t>
            </a:r>
            <a:r>
              <a:rPr lang="en-GB" sz="2800" dirty="0" err="1"/>
              <a:t>documento</a:t>
            </a:r>
            <a:r>
              <a:rPr lang="en-GB" sz="2800" dirty="0"/>
              <a:t> del PNRR e da </a:t>
            </a:r>
            <a:r>
              <a:rPr lang="en-GB" sz="2800" dirty="0" err="1"/>
              <a:t>quelli</a:t>
            </a:r>
            <a:r>
              <a:rPr lang="en-GB" sz="2800" dirty="0"/>
              <a:t> ad </a:t>
            </a:r>
            <a:r>
              <a:rPr lang="en-GB" sz="2800" dirty="0" err="1"/>
              <a:t>esso</a:t>
            </a:r>
            <a:r>
              <a:rPr lang="en-GB" sz="2800" dirty="0"/>
              <a:t> </a:t>
            </a:r>
            <a:r>
              <a:rPr lang="en-GB" sz="2800" dirty="0" err="1"/>
              <a:t>funzionalmente</a:t>
            </a:r>
            <a:r>
              <a:rPr lang="en-GB" sz="2800" dirty="0"/>
              <a:t> </a:t>
            </a:r>
            <a:r>
              <a:rPr lang="en-GB" sz="2800" dirty="0" err="1"/>
              <a:t>correlati</a:t>
            </a:r>
            <a:r>
              <a:rPr lang="en-GB" sz="2800" dirty="0"/>
              <a:t>, emerge con </a:t>
            </a:r>
            <a:r>
              <a:rPr lang="en-GB" sz="2800" dirty="0" err="1"/>
              <a:t>definitiva</a:t>
            </a:r>
            <a:r>
              <a:rPr lang="en-GB" sz="2800" dirty="0"/>
              <a:t> </a:t>
            </a:r>
            <a:r>
              <a:rPr lang="en-GB" sz="2800" dirty="0" err="1"/>
              <a:t>chiarezza</a:t>
            </a:r>
            <a:r>
              <a:rPr lang="en-GB" sz="2800" dirty="0"/>
              <a:t> la </a:t>
            </a:r>
            <a:r>
              <a:rPr lang="en-GB" sz="2800" dirty="0" err="1"/>
              <a:t>necessità</a:t>
            </a:r>
            <a:r>
              <a:rPr lang="en-GB" sz="2800" dirty="0"/>
              <a:t> di un </a:t>
            </a:r>
            <a:r>
              <a:rPr lang="en-GB" sz="2800" dirty="0" err="1"/>
              <a:t>cambio</a:t>
            </a:r>
            <a:r>
              <a:rPr lang="en-GB" sz="2800" dirty="0"/>
              <a:t> di </a:t>
            </a:r>
            <a:r>
              <a:rPr lang="en-GB" sz="2800" dirty="0" err="1"/>
              <a:t>paradigma</a:t>
            </a:r>
            <a:r>
              <a:rPr lang="en-GB" sz="2800" dirty="0"/>
              <a:t> </a:t>
            </a:r>
            <a:r>
              <a:rPr lang="en-GB" sz="2800" dirty="0" err="1"/>
              <a:t>nel</a:t>
            </a:r>
            <a:r>
              <a:rPr lang="en-GB" sz="2800" dirty="0"/>
              <a:t> </a:t>
            </a:r>
            <a:r>
              <a:rPr lang="en-GB" sz="2800" dirty="0" err="1"/>
              <a:t>disegno</a:t>
            </a:r>
            <a:r>
              <a:rPr lang="en-GB" sz="2800" dirty="0"/>
              <a:t> </a:t>
            </a:r>
            <a:r>
              <a:rPr lang="en-GB" sz="2800" dirty="0" err="1"/>
              <a:t>delle</a:t>
            </a:r>
            <a:r>
              <a:rPr lang="en-GB" sz="2800" dirty="0"/>
              <a:t> </a:t>
            </a:r>
            <a:r>
              <a:rPr lang="en-GB" sz="2800" dirty="0" err="1"/>
              <a:t>politiche</a:t>
            </a:r>
            <a:r>
              <a:rPr lang="en-GB" sz="2800" dirty="0"/>
              <a:t> </a:t>
            </a:r>
            <a:r>
              <a:rPr lang="en-GB" sz="2800" dirty="0" err="1"/>
              <a:t>economiche</a:t>
            </a:r>
            <a:r>
              <a:rPr lang="en-GB" sz="2800" dirty="0"/>
              <a:t> e </a:t>
            </a:r>
            <a:r>
              <a:rPr lang="en-GB" sz="2800" dirty="0" err="1"/>
              <a:t>nelle</a:t>
            </a:r>
            <a:r>
              <a:rPr lang="en-GB" sz="2800" dirty="0"/>
              <a:t> </a:t>
            </a:r>
            <a:r>
              <a:rPr lang="en-GB" sz="2800" dirty="0" err="1"/>
              <a:t>modalità</a:t>
            </a:r>
            <a:r>
              <a:rPr lang="en-GB" sz="2800" dirty="0"/>
              <a:t> con le </a:t>
            </a:r>
            <a:r>
              <a:rPr lang="en-GB" sz="2800" dirty="0" err="1"/>
              <a:t>quali</a:t>
            </a:r>
            <a:r>
              <a:rPr lang="en-GB" sz="2800" dirty="0"/>
              <a:t> </a:t>
            </a:r>
            <a:r>
              <a:rPr lang="en-GB" sz="2800" dirty="0" err="1"/>
              <a:t>si</a:t>
            </a:r>
            <a:r>
              <a:rPr lang="en-GB" sz="2800" dirty="0"/>
              <a:t> </a:t>
            </a:r>
            <a:r>
              <a:rPr lang="en-GB" sz="2800" dirty="0" err="1"/>
              <a:t>possono</a:t>
            </a:r>
            <a:r>
              <a:rPr lang="en-GB" sz="2800" dirty="0"/>
              <a:t> e </a:t>
            </a:r>
            <a:r>
              <a:rPr lang="en-GB" sz="2800" dirty="0" err="1"/>
              <a:t>devono</a:t>
            </a:r>
            <a:r>
              <a:rPr lang="en-GB" sz="2800" dirty="0"/>
              <a:t> </a:t>
            </a:r>
            <a:r>
              <a:rPr lang="en-GB" sz="2800" dirty="0" err="1"/>
              <a:t>creare</a:t>
            </a:r>
            <a:r>
              <a:rPr lang="en-GB" sz="2800" dirty="0"/>
              <a:t> </a:t>
            </a:r>
            <a:r>
              <a:rPr lang="en-GB" sz="2800" dirty="0" err="1"/>
              <a:t>sinergie</a:t>
            </a:r>
            <a:r>
              <a:rPr lang="en-GB" sz="2800" dirty="0"/>
              <a:t> </a:t>
            </a:r>
            <a:r>
              <a:rPr lang="en-GB" sz="2800" dirty="0" err="1"/>
              <a:t>tra</a:t>
            </a:r>
            <a:r>
              <a:rPr lang="en-GB" sz="2800" dirty="0"/>
              <a:t> </a:t>
            </a:r>
            <a:r>
              <a:rPr lang="en-GB" sz="2800" dirty="0" err="1"/>
              <a:t>gli</a:t>
            </a:r>
            <a:r>
              <a:rPr lang="en-GB" sz="2800" dirty="0"/>
              <a:t> stakeholders.</a:t>
            </a:r>
          </a:p>
        </p:txBody>
      </p:sp>
    </p:spTree>
    <p:extLst>
      <p:ext uri="{BB962C8B-B14F-4D97-AF65-F5344CB8AC3E}">
        <p14:creationId xmlns:p14="http://schemas.microsoft.com/office/powerpoint/2010/main" val="338845714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E3993D-9B08-FA42-8A94-4E380B65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Obiettivi</a:t>
            </a:r>
            <a:r>
              <a:rPr lang="en-GB" noProof="0" dirty="0"/>
              <a:t> </a:t>
            </a:r>
            <a:r>
              <a:rPr lang="en-GB" noProof="0" dirty="0" err="1"/>
              <a:t>Formativi</a:t>
            </a:r>
            <a:r>
              <a:rPr lang="en-GB" noProof="0" dirty="0"/>
              <a:t> 3/7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515938" y="2400300"/>
            <a:ext cx="11160125" cy="349319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r>
              <a:rPr lang="en-GB" sz="2800" dirty="0"/>
              <a:t>La </a:t>
            </a:r>
            <a:r>
              <a:rPr lang="en-GB" sz="2800" dirty="0" err="1"/>
              <a:t>visione</a:t>
            </a:r>
            <a:r>
              <a:rPr lang="en-GB" sz="2800" dirty="0"/>
              <a:t> </a:t>
            </a:r>
            <a:r>
              <a:rPr lang="en-GB" sz="2800" dirty="0" err="1"/>
              <a:t>della</a:t>
            </a:r>
            <a:r>
              <a:rPr lang="en-GB" sz="2800" dirty="0"/>
              <a:t> </a:t>
            </a:r>
            <a:r>
              <a:rPr lang="en-GB" sz="2800" dirty="0" err="1"/>
              <a:t>realtà</a:t>
            </a:r>
            <a:r>
              <a:rPr lang="en-GB" sz="2800" dirty="0"/>
              <a:t> </a:t>
            </a:r>
            <a:r>
              <a:rPr lang="en-GB" sz="2800" dirty="0" err="1"/>
              <a:t>socioeconomica</a:t>
            </a:r>
            <a:r>
              <a:rPr lang="en-GB" sz="2800" dirty="0"/>
              <a:t> come un </a:t>
            </a:r>
            <a:r>
              <a:rPr lang="en-GB" sz="2800" dirty="0" err="1"/>
              <a:t>groviglio</a:t>
            </a:r>
            <a:r>
              <a:rPr lang="en-GB" sz="2800" dirty="0"/>
              <a:t> </a:t>
            </a:r>
            <a:r>
              <a:rPr lang="en-GB" sz="2800" dirty="0" err="1"/>
              <a:t>inscindibile</a:t>
            </a:r>
            <a:r>
              <a:rPr lang="en-GB" sz="2800" dirty="0"/>
              <a:t> di </a:t>
            </a:r>
            <a:r>
              <a:rPr lang="en-GB" sz="2800" dirty="0" err="1"/>
              <a:t>nessi</a:t>
            </a:r>
            <a:r>
              <a:rPr lang="en-GB" sz="2800" dirty="0"/>
              <a:t> </a:t>
            </a:r>
            <a:r>
              <a:rPr lang="en-GB" sz="2800" dirty="0" err="1"/>
              <a:t>tra</a:t>
            </a:r>
            <a:r>
              <a:rPr lang="en-GB" sz="2800" dirty="0"/>
              <a:t> </a:t>
            </a:r>
            <a:r>
              <a:rPr lang="en-GB" sz="2800" dirty="0" err="1"/>
              <a:t>settori</a:t>
            </a:r>
            <a:r>
              <a:rPr lang="en-GB" sz="2800" dirty="0"/>
              <a:t>, </a:t>
            </a:r>
            <a:r>
              <a:rPr lang="en-GB" sz="2800" dirty="0" err="1"/>
              <a:t>infrastrutture</a:t>
            </a:r>
            <a:r>
              <a:rPr lang="en-GB" sz="2800" dirty="0"/>
              <a:t>, </a:t>
            </a:r>
            <a:r>
              <a:rPr lang="en-GB" sz="2800" dirty="0" err="1"/>
              <a:t>istituzioni</a:t>
            </a:r>
            <a:r>
              <a:rPr lang="en-GB" sz="2800" dirty="0"/>
              <a:t> e </a:t>
            </a:r>
            <a:r>
              <a:rPr lang="en-GB" sz="2800" dirty="0" err="1"/>
              <a:t>processi</a:t>
            </a:r>
            <a:r>
              <a:rPr lang="en-GB" sz="2800" dirty="0"/>
              <a:t> </a:t>
            </a:r>
            <a:r>
              <a:rPr lang="en-GB" sz="2800" dirty="0" err="1"/>
              <a:t>enfatizza</a:t>
            </a:r>
            <a:r>
              <a:rPr lang="en-GB" sz="2800" dirty="0"/>
              <a:t> </a:t>
            </a:r>
            <a:r>
              <a:rPr lang="en-GB" sz="2800" dirty="0" err="1"/>
              <a:t>l’ormai</a:t>
            </a:r>
            <a:r>
              <a:rPr lang="en-GB" sz="2800" dirty="0"/>
              <a:t> </a:t>
            </a:r>
            <a:r>
              <a:rPr lang="en-GB" sz="2800" dirty="0" err="1"/>
              <a:t>accertata</a:t>
            </a:r>
            <a:r>
              <a:rPr lang="en-GB" sz="2800" dirty="0"/>
              <a:t> </a:t>
            </a:r>
            <a:r>
              <a:rPr lang="en-GB" sz="2800" dirty="0" err="1"/>
              <a:t>inadeguatezza</a:t>
            </a:r>
            <a:r>
              <a:rPr lang="en-GB" sz="2800" dirty="0"/>
              <a:t> </a:t>
            </a:r>
            <a:r>
              <a:rPr lang="en-GB" sz="2800" dirty="0" err="1"/>
              <a:t>interpretativa</a:t>
            </a:r>
            <a:r>
              <a:rPr lang="en-GB" sz="2800" dirty="0"/>
              <a:t> di </a:t>
            </a:r>
            <a:r>
              <a:rPr lang="en-GB" sz="2800" dirty="0" err="1"/>
              <a:t>approcci</a:t>
            </a:r>
            <a:r>
              <a:rPr lang="en-GB" sz="2800" dirty="0"/>
              <a:t> </a:t>
            </a:r>
            <a:r>
              <a:rPr lang="en-GB" sz="2800" dirty="0" err="1"/>
              <a:t>che</a:t>
            </a:r>
            <a:r>
              <a:rPr lang="en-GB" sz="2800" dirty="0"/>
              <a:t> non </a:t>
            </a:r>
            <a:r>
              <a:rPr lang="en-GB" sz="2800" dirty="0" err="1"/>
              <a:t>adottino</a:t>
            </a:r>
            <a:r>
              <a:rPr lang="en-GB" sz="2800" dirty="0"/>
              <a:t> </a:t>
            </a:r>
            <a:r>
              <a:rPr lang="en-GB" sz="2800" dirty="0" err="1"/>
              <a:t>un’ottica</a:t>
            </a:r>
            <a:r>
              <a:rPr lang="en-GB" sz="2800" dirty="0"/>
              <a:t> </a:t>
            </a:r>
            <a:r>
              <a:rPr lang="en-GB" sz="2800" dirty="0" err="1"/>
              <a:t>sistemica</a:t>
            </a:r>
            <a:r>
              <a:rPr lang="en-GB" sz="2800" dirty="0"/>
              <a:t>, e di </a:t>
            </a:r>
            <a:r>
              <a:rPr lang="en-GB" sz="2800" dirty="0" err="1"/>
              <a:t>conseguenza</a:t>
            </a:r>
            <a:r>
              <a:rPr lang="en-GB" sz="2800" dirty="0"/>
              <a:t> la </a:t>
            </a:r>
            <a:r>
              <a:rPr lang="en-GB" sz="2800" dirty="0" err="1"/>
              <a:t>cogente</a:t>
            </a:r>
            <a:r>
              <a:rPr lang="en-GB" sz="2800" dirty="0"/>
              <a:t> </a:t>
            </a:r>
            <a:r>
              <a:rPr lang="en-GB" sz="2800" dirty="0" err="1"/>
              <a:t>necessità</a:t>
            </a:r>
            <a:r>
              <a:rPr lang="en-GB" sz="2800" dirty="0"/>
              <a:t> di </a:t>
            </a:r>
            <a:r>
              <a:rPr lang="en-GB" sz="2800" dirty="0" err="1"/>
              <a:t>formare</a:t>
            </a:r>
            <a:r>
              <a:rPr lang="en-GB" sz="2800" dirty="0"/>
              <a:t> figure </a:t>
            </a:r>
            <a:r>
              <a:rPr lang="en-GB" sz="2800" dirty="0" err="1"/>
              <a:t>professionali</a:t>
            </a:r>
            <a:r>
              <a:rPr lang="en-GB" sz="2800" dirty="0"/>
              <a:t> </a:t>
            </a:r>
            <a:r>
              <a:rPr lang="en-GB" sz="2800" dirty="0" err="1"/>
              <a:t>che</a:t>
            </a:r>
            <a:r>
              <a:rPr lang="en-GB" sz="2800" dirty="0"/>
              <a:t> </a:t>
            </a:r>
            <a:r>
              <a:rPr lang="en-GB" sz="2800" b="1" dirty="0" err="1"/>
              <a:t>nativamente</a:t>
            </a:r>
            <a:r>
              <a:rPr lang="en-GB" sz="2800" dirty="0"/>
              <a:t> </a:t>
            </a:r>
            <a:r>
              <a:rPr lang="en-GB" sz="2800" dirty="0" err="1"/>
              <a:t>abbiano</a:t>
            </a:r>
            <a:r>
              <a:rPr lang="en-GB" sz="2800" dirty="0"/>
              <a:t> la </a:t>
            </a:r>
            <a:r>
              <a:rPr lang="en-GB" sz="2800" dirty="0" err="1"/>
              <a:t>capacità</a:t>
            </a:r>
            <a:r>
              <a:rPr lang="en-GB" sz="2800" dirty="0"/>
              <a:t> di </a:t>
            </a:r>
            <a:r>
              <a:rPr lang="en-GB" sz="2800" dirty="0" err="1"/>
              <a:t>interpretare</a:t>
            </a:r>
            <a:r>
              <a:rPr lang="en-GB" sz="2800" dirty="0"/>
              <a:t> come </a:t>
            </a:r>
            <a:r>
              <a:rPr lang="en-GB" sz="2800" dirty="0" err="1"/>
              <a:t>ecosistemi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contesti</a:t>
            </a:r>
            <a:r>
              <a:rPr lang="en-GB" sz="2800" dirty="0"/>
              <a:t> </a:t>
            </a:r>
            <a:r>
              <a:rPr lang="en-GB" sz="2800" dirty="0" err="1"/>
              <a:t>nei</a:t>
            </a:r>
            <a:r>
              <a:rPr lang="en-GB" sz="2800" dirty="0"/>
              <a:t> </a:t>
            </a:r>
            <a:r>
              <a:rPr lang="en-GB" sz="2800" dirty="0" err="1"/>
              <a:t>quali</a:t>
            </a:r>
            <a:r>
              <a:rPr lang="en-GB" sz="2800" dirty="0"/>
              <a:t> </a:t>
            </a:r>
            <a:r>
              <a:rPr lang="en-GB" sz="2800" dirty="0" err="1"/>
              <a:t>si</a:t>
            </a:r>
            <a:r>
              <a:rPr lang="en-GB" sz="2800" dirty="0"/>
              <a:t> </a:t>
            </a:r>
            <a:r>
              <a:rPr lang="en-GB" sz="2800" dirty="0" err="1"/>
              <a:t>trovino</a:t>
            </a:r>
            <a:r>
              <a:rPr lang="en-GB" sz="2800" dirty="0"/>
              <a:t> ad </a:t>
            </a:r>
            <a:r>
              <a:rPr lang="en-GB" sz="2800" dirty="0" err="1"/>
              <a:t>operare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567334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E3993D-9B08-FA42-8A94-4E380B65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Obiettivi</a:t>
            </a:r>
            <a:r>
              <a:rPr lang="en-GB" noProof="0" dirty="0"/>
              <a:t> </a:t>
            </a:r>
            <a:r>
              <a:rPr lang="en-GB" noProof="0" dirty="0" err="1"/>
              <a:t>Formativi</a:t>
            </a:r>
            <a:r>
              <a:rPr lang="en-GB" noProof="0" dirty="0"/>
              <a:t> 4/7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515938" y="1642477"/>
            <a:ext cx="11160125" cy="349319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r>
              <a:rPr lang="en-GB" sz="2400" dirty="0"/>
              <a:t>Nel PNRR: </a:t>
            </a:r>
            <a:r>
              <a:rPr lang="en-GB" sz="2400" dirty="0" err="1"/>
              <a:t>tecnologie</a:t>
            </a:r>
            <a:r>
              <a:rPr lang="en-GB" sz="2400" dirty="0"/>
              <a:t> </a:t>
            </a:r>
            <a:r>
              <a:rPr lang="en-GB" sz="2400" dirty="0" err="1"/>
              <a:t>digitali</a:t>
            </a:r>
            <a:r>
              <a:rPr lang="en-GB" sz="2400" dirty="0"/>
              <a:t> innovative come </a:t>
            </a:r>
            <a:r>
              <a:rPr lang="en-GB" sz="2400" dirty="0" err="1"/>
              <a:t>strumento</a:t>
            </a:r>
            <a:r>
              <a:rPr lang="en-GB" sz="2400" dirty="0"/>
              <a:t> di “</a:t>
            </a:r>
            <a:r>
              <a:rPr lang="en-GB" sz="2400" dirty="0" err="1"/>
              <a:t>sviluppo</a:t>
            </a:r>
            <a:r>
              <a:rPr lang="en-GB" sz="2400" dirty="0"/>
              <a:t> di un nuovo </a:t>
            </a:r>
            <a:r>
              <a:rPr lang="en-GB" sz="2400" dirty="0" err="1"/>
              <a:t>ecosistema</a:t>
            </a:r>
            <a:r>
              <a:rPr lang="en-GB" sz="2400" dirty="0"/>
              <a:t> di </a:t>
            </a:r>
            <a:r>
              <a:rPr lang="en-GB" sz="2400" dirty="0" err="1"/>
              <a:t>prodotti</a:t>
            </a:r>
            <a:r>
              <a:rPr lang="en-GB" sz="2400" dirty="0"/>
              <a:t> e </a:t>
            </a:r>
            <a:r>
              <a:rPr lang="en-GB" sz="2400" dirty="0" err="1"/>
              <a:t>servizi</a:t>
            </a:r>
            <a:r>
              <a:rPr lang="en-GB" sz="2400" dirty="0"/>
              <a:t> per la PA.”; un </a:t>
            </a:r>
            <a:r>
              <a:rPr lang="en-GB" sz="2400" dirty="0" err="1"/>
              <a:t>patrimonio</a:t>
            </a:r>
            <a:r>
              <a:rPr lang="en-GB" sz="2400" dirty="0"/>
              <a:t> </a:t>
            </a:r>
            <a:r>
              <a:rPr lang="en-GB" sz="2400" dirty="0" err="1"/>
              <a:t>unico</a:t>
            </a:r>
            <a:r>
              <a:rPr lang="en-GB" sz="2400" dirty="0"/>
              <a:t> </a:t>
            </a:r>
            <a:r>
              <a:rPr lang="en-GB" sz="2400" dirty="0" err="1"/>
              <a:t>italiano</a:t>
            </a:r>
            <a:r>
              <a:rPr lang="en-GB" sz="2400" dirty="0"/>
              <a:t> </a:t>
            </a:r>
            <a:r>
              <a:rPr lang="en-GB" sz="2400" dirty="0" err="1"/>
              <a:t>definito</a:t>
            </a:r>
            <a:r>
              <a:rPr lang="en-GB" sz="2400" dirty="0"/>
              <a:t> come “</a:t>
            </a:r>
            <a:r>
              <a:rPr lang="en-GB" sz="2400" dirty="0" err="1"/>
              <a:t>ecosistema</a:t>
            </a:r>
            <a:r>
              <a:rPr lang="en-GB" sz="2400" dirty="0"/>
              <a:t> </a:t>
            </a:r>
            <a:r>
              <a:rPr lang="en-GB" sz="2400" dirty="0" err="1"/>
              <a:t>naturale</a:t>
            </a:r>
            <a:r>
              <a:rPr lang="en-GB" sz="2400" dirty="0"/>
              <a:t> e </a:t>
            </a:r>
            <a:r>
              <a:rPr lang="en-GB" sz="2400" dirty="0" err="1"/>
              <a:t>culturale</a:t>
            </a:r>
            <a:r>
              <a:rPr lang="en-GB" sz="2400" dirty="0"/>
              <a:t> di </a:t>
            </a:r>
            <a:r>
              <a:rPr lang="en-GB" sz="2400" dirty="0" err="1"/>
              <a:t>valore</a:t>
            </a:r>
            <a:r>
              <a:rPr lang="en-GB" sz="2400" dirty="0"/>
              <a:t> </a:t>
            </a:r>
            <a:r>
              <a:rPr lang="en-GB" sz="2400" dirty="0" err="1"/>
              <a:t>inestimabile</a:t>
            </a:r>
            <a:r>
              <a:rPr lang="en-GB" sz="2400" dirty="0"/>
              <a:t>, </a:t>
            </a:r>
            <a:r>
              <a:rPr lang="en-GB" sz="2400" dirty="0" err="1"/>
              <a:t>che</a:t>
            </a:r>
            <a:r>
              <a:rPr lang="en-GB" sz="2400" dirty="0"/>
              <a:t> </a:t>
            </a:r>
            <a:r>
              <a:rPr lang="en-GB" sz="2400" dirty="0" err="1"/>
              <a:t>rappresenta</a:t>
            </a:r>
            <a:r>
              <a:rPr lang="en-GB" sz="2400" dirty="0"/>
              <a:t> un </a:t>
            </a:r>
            <a:r>
              <a:rPr lang="en-GB" sz="2400" dirty="0" err="1"/>
              <a:t>elemento</a:t>
            </a:r>
            <a:r>
              <a:rPr lang="en-GB" sz="2400" dirty="0"/>
              <a:t> </a:t>
            </a:r>
            <a:r>
              <a:rPr lang="en-GB" sz="2400" dirty="0" err="1"/>
              <a:t>distintivo</a:t>
            </a:r>
            <a:r>
              <a:rPr lang="en-GB" sz="2400" dirty="0"/>
              <a:t> </a:t>
            </a:r>
            <a:r>
              <a:rPr lang="en-GB" sz="2400" dirty="0" err="1"/>
              <a:t>dello</a:t>
            </a:r>
            <a:r>
              <a:rPr lang="en-GB" sz="2400" dirty="0"/>
              <a:t> </a:t>
            </a:r>
            <a:r>
              <a:rPr lang="en-GB" sz="2400" dirty="0" err="1"/>
              <a:t>sviluppo</a:t>
            </a:r>
            <a:r>
              <a:rPr lang="en-GB" sz="2400" dirty="0"/>
              <a:t> </a:t>
            </a:r>
            <a:r>
              <a:rPr lang="en-GB" sz="2400" dirty="0" err="1"/>
              <a:t>economico</a:t>
            </a:r>
            <a:r>
              <a:rPr lang="en-GB" sz="2400" dirty="0"/>
              <a:t> </a:t>
            </a:r>
            <a:r>
              <a:rPr lang="en-GB" sz="2400" dirty="0" err="1"/>
              <a:t>presente</a:t>
            </a:r>
            <a:r>
              <a:rPr lang="en-GB" sz="2400" dirty="0"/>
              <a:t> e </a:t>
            </a:r>
            <a:r>
              <a:rPr lang="en-GB" sz="2400" dirty="0" err="1"/>
              <a:t>futuro</a:t>
            </a:r>
            <a:r>
              <a:rPr lang="en-GB" sz="2400" dirty="0"/>
              <a:t>”; </a:t>
            </a:r>
            <a:r>
              <a:rPr lang="en-GB" sz="2400" dirty="0" err="1"/>
              <a:t>infrastrutture</a:t>
            </a:r>
            <a:r>
              <a:rPr lang="en-GB" sz="2400" dirty="0"/>
              <a:t> </a:t>
            </a:r>
            <a:r>
              <a:rPr lang="en-GB" sz="2400" dirty="0" err="1"/>
              <a:t>digitali</a:t>
            </a:r>
            <a:r>
              <a:rPr lang="en-GB" sz="2400" dirty="0"/>
              <a:t> </a:t>
            </a:r>
            <a:r>
              <a:rPr lang="en-GB" sz="2400" dirty="0" err="1"/>
              <a:t>funzionali</a:t>
            </a:r>
            <a:r>
              <a:rPr lang="en-GB" sz="2400" dirty="0"/>
              <a:t> ad un “</a:t>
            </a:r>
            <a:r>
              <a:rPr lang="en-GB" sz="2400" dirty="0" err="1"/>
              <a:t>ecosistema</a:t>
            </a:r>
            <a:r>
              <a:rPr lang="en-GB" sz="2400" dirty="0"/>
              <a:t> </a:t>
            </a:r>
            <a:r>
              <a:rPr lang="en-GB" sz="2400" dirty="0" err="1"/>
              <a:t>tecnologico</a:t>
            </a:r>
            <a:r>
              <a:rPr lang="en-GB" sz="2400" dirty="0"/>
              <a:t> </a:t>
            </a:r>
            <a:r>
              <a:rPr lang="en-GB" sz="2400" dirty="0" err="1"/>
              <a:t>efficace</a:t>
            </a:r>
            <a:r>
              <a:rPr lang="en-GB" sz="2400" dirty="0"/>
              <a:t> e </a:t>
            </a:r>
            <a:r>
              <a:rPr lang="en-GB" sz="2400" dirty="0" err="1"/>
              <a:t>sicuro</a:t>
            </a:r>
            <a:r>
              <a:rPr lang="en-GB" sz="2400" dirty="0"/>
              <a:t>”; </a:t>
            </a:r>
            <a:r>
              <a:rPr lang="en-GB" sz="2400" dirty="0" err="1"/>
              <a:t>investimenti</a:t>
            </a:r>
            <a:r>
              <a:rPr lang="en-GB" sz="2400" dirty="0"/>
              <a:t> </a:t>
            </a:r>
            <a:r>
              <a:rPr lang="en-GB" sz="2400" dirty="0" err="1"/>
              <a:t>funzionali</a:t>
            </a:r>
            <a:r>
              <a:rPr lang="en-GB" sz="2400" dirty="0"/>
              <a:t> </a:t>
            </a:r>
            <a:r>
              <a:rPr lang="en-GB" sz="2400" dirty="0" err="1"/>
              <a:t>allo</a:t>
            </a:r>
            <a:r>
              <a:rPr lang="en-GB" sz="2400" dirty="0"/>
              <a:t> “</a:t>
            </a:r>
            <a:r>
              <a:rPr lang="en-GB" sz="2400" dirty="0" err="1"/>
              <a:t>sviluppo</a:t>
            </a:r>
            <a:r>
              <a:rPr lang="en-GB" sz="2400" dirty="0"/>
              <a:t> di un </a:t>
            </a:r>
            <a:r>
              <a:rPr lang="en-GB" sz="2400" dirty="0" err="1"/>
              <a:t>ecosistema</a:t>
            </a:r>
            <a:r>
              <a:rPr lang="en-GB" sz="2400" dirty="0"/>
              <a:t> di </a:t>
            </a:r>
            <a:r>
              <a:rPr lang="en-GB" sz="2400" dirty="0" err="1"/>
              <a:t>imprese</a:t>
            </a:r>
            <a:r>
              <a:rPr lang="en-GB" sz="2400" dirty="0"/>
              <a:t> e </a:t>
            </a:r>
            <a:r>
              <a:rPr lang="en-GB" sz="2400" dirty="0" err="1"/>
              <a:t>startup</a:t>
            </a:r>
            <a:r>
              <a:rPr lang="en-GB" sz="2400" dirty="0"/>
              <a:t>”; “</a:t>
            </a:r>
            <a:r>
              <a:rPr lang="en-GB" sz="2400" dirty="0" err="1"/>
              <a:t>ecosistema</a:t>
            </a:r>
            <a:r>
              <a:rPr lang="en-GB" sz="2400" dirty="0"/>
              <a:t> del turismo </a:t>
            </a:r>
            <a:r>
              <a:rPr lang="en-GB" sz="2400" dirty="0" err="1"/>
              <a:t>italiano</a:t>
            </a:r>
            <a:r>
              <a:rPr lang="en-GB" sz="2400" dirty="0"/>
              <a:t>” </a:t>
            </a:r>
            <a:r>
              <a:rPr lang="en-GB" sz="2400" dirty="0" err="1"/>
              <a:t>ovvero</a:t>
            </a:r>
            <a:r>
              <a:rPr lang="en-GB" sz="2400" dirty="0"/>
              <a:t> “</a:t>
            </a:r>
            <a:r>
              <a:rPr lang="en-GB" sz="2400" dirty="0" err="1"/>
              <a:t>ecosistema</a:t>
            </a:r>
            <a:r>
              <a:rPr lang="en-GB" sz="2400" dirty="0"/>
              <a:t> </a:t>
            </a:r>
            <a:r>
              <a:rPr lang="en-GB" sz="2400" dirty="0" err="1"/>
              <a:t>degli</a:t>
            </a:r>
            <a:r>
              <a:rPr lang="en-GB" sz="2400" dirty="0"/>
              <a:t> </a:t>
            </a:r>
            <a:r>
              <a:rPr lang="en-GB" sz="2400" dirty="0" err="1"/>
              <a:t>operatori</a:t>
            </a:r>
            <a:r>
              <a:rPr lang="en-GB" sz="2400" dirty="0"/>
              <a:t> del </a:t>
            </a:r>
            <a:r>
              <a:rPr lang="en-GB" sz="2400" dirty="0" err="1"/>
              <a:t>settore</a:t>
            </a:r>
            <a:r>
              <a:rPr lang="en-GB" sz="2400" dirty="0"/>
              <a:t>”; “</a:t>
            </a:r>
            <a:r>
              <a:rPr lang="en-GB" sz="2400" dirty="0" err="1"/>
              <a:t>ecosistema</a:t>
            </a:r>
            <a:r>
              <a:rPr lang="en-GB" sz="2400" dirty="0"/>
              <a:t> di </a:t>
            </a:r>
            <a:r>
              <a:rPr lang="en-GB" sz="2400" dirty="0" err="1"/>
              <a:t>innovazione</a:t>
            </a:r>
            <a:r>
              <a:rPr lang="en-GB" sz="2400" dirty="0"/>
              <a:t>, con focus </a:t>
            </a:r>
            <a:r>
              <a:rPr lang="en-GB" sz="2400" dirty="0" err="1"/>
              <a:t>particolare</a:t>
            </a:r>
            <a:r>
              <a:rPr lang="en-GB" sz="2400" dirty="0"/>
              <a:t> sui </a:t>
            </a:r>
            <a:r>
              <a:rPr lang="en-GB" sz="2400" dirty="0" err="1"/>
              <a:t>settori</a:t>
            </a:r>
            <a:r>
              <a:rPr lang="en-GB" sz="2400" dirty="0"/>
              <a:t> </a:t>
            </a:r>
            <a:r>
              <a:rPr lang="en-GB" sz="2400" dirty="0" err="1"/>
              <a:t>della</a:t>
            </a:r>
            <a:r>
              <a:rPr lang="en-GB" sz="2400" dirty="0"/>
              <a:t> </a:t>
            </a:r>
            <a:r>
              <a:rPr lang="en-GB" sz="2400" dirty="0" err="1"/>
              <a:t>transizione</a:t>
            </a:r>
            <a:r>
              <a:rPr lang="en-GB" sz="2400" dirty="0"/>
              <a:t> </a:t>
            </a:r>
            <a:r>
              <a:rPr lang="en-GB" sz="2400" dirty="0" err="1"/>
              <a:t>verde</a:t>
            </a:r>
            <a:r>
              <a:rPr lang="en-GB" sz="2400" dirty="0"/>
              <a:t> (es. </a:t>
            </a:r>
            <a:r>
              <a:rPr lang="en-GB" sz="2400" dirty="0" err="1"/>
              <a:t>rinnovabili</a:t>
            </a:r>
            <a:r>
              <a:rPr lang="en-GB" sz="2400" dirty="0"/>
              <a:t>, </a:t>
            </a:r>
            <a:r>
              <a:rPr lang="en-GB" sz="2400" dirty="0" err="1"/>
              <a:t>mobilità</a:t>
            </a:r>
            <a:r>
              <a:rPr lang="en-GB" sz="2400" dirty="0"/>
              <a:t> </a:t>
            </a:r>
            <a:r>
              <a:rPr lang="en-GB" sz="2400" dirty="0" err="1"/>
              <a:t>sostenibile</a:t>
            </a:r>
            <a:r>
              <a:rPr lang="en-GB" sz="2400" dirty="0"/>
              <a:t>, </a:t>
            </a:r>
            <a:r>
              <a:rPr lang="en-GB" sz="2400" dirty="0" err="1"/>
              <a:t>efficienza</a:t>
            </a:r>
            <a:r>
              <a:rPr lang="en-GB" sz="2400" dirty="0"/>
              <a:t> </a:t>
            </a:r>
            <a:r>
              <a:rPr lang="en-GB" sz="2400" dirty="0" err="1"/>
              <a:t>energetica</a:t>
            </a:r>
            <a:r>
              <a:rPr lang="en-GB" sz="2400" dirty="0"/>
              <a:t>, </a:t>
            </a:r>
            <a:r>
              <a:rPr lang="en-GB" sz="2400" dirty="0" err="1"/>
              <a:t>economia</a:t>
            </a:r>
            <a:r>
              <a:rPr lang="en-GB" sz="2400" dirty="0"/>
              <a:t> </a:t>
            </a:r>
            <a:r>
              <a:rPr lang="en-GB" sz="2400" dirty="0" err="1"/>
              <a:t>circolare</a:t>
            </a:r>
            <a:r>
              <a:rPr lang="en-GB" sz="2400" dirty="0"/>
              <a:t>, </a:t>
            </a:r>
            <a:r>
              <a:rPr lang="en-GB" sz="2400" dirty="0" err="1"/>
              <a:t>trattamento</a:t>
            </a:r>
            <a:r>
              <a:rPr lang="en-GB" sz="2400" dirty="0"/>
              <a:t> </a:t>
            </a:r>
            <a:r>
              <a:rPr lang="en-GB" sz="2400" dirty="0" err="1"/>
              <a:t>rifiuti</a:t>
            </a:r>
            <a:r>
              <a:rPr lang="en-GB" sz="2400" dirty="0"/>
              <a:t>, batterie, etc.)”; “</a:t>
            </a:r>
            <a:r>
              <a:rPr lang="en-GB" sz="2400" dirty="0" err="1"/>
              <a:t>agroecosistema</a:t>
            </a:r>
            <a:r>
              <a:rPr lang="en-GB" sz="2400" dirty="0"/>
              <a:t>”; “</a:t>
            </a:r>
            <a:r>
              <a:rPr lang="en-GB" sz="2400" dirty="0" err="1"/>
              <a:t>ecosistema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competenze</a:t>
            </a:r>
            <a:r>
              <a:rPr lang="en-GB" sz="2400" dirty="0"/>
              <a:t> </a:t>
            </a:r>
            <a:r>
              <a:rPr lang="en-GB" sz="2400" dirty="0" err="1"/>
              <a:t>digitali</a:t>
            </a:r>
            <a:r>
              <a:rPr lang="en-GB" sz="24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53559253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E3993D-9B08-FA42-8A94-4E380B65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Obiettivi</a:t>
            </a:r>
            <a:r>
              <a:rPr lang="en-GB" noProof="0" dirty="0"/>
              <a:t> </a:t>
            </a:r>
            <a:r>
              <a:rPr lang="en-GB" noProof="0" dirty="0" err="1"/>
              <a:t>Formativi</a:t>
            </a:r>
            <a:r>
              <a:rPr lang="en-GB" noProof="0" dirty="0"/>
              <a:t> 5/7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515938" y="1642476"/>
            <a:ext cx="11160125" cy="3718663"/>
          </a:xfrm>
        </p:spPr>
        <p:txBody>
          <a:bodyPr/>
          <a:lstStyle/>
          <a:p>
            <a:pPr marL="0" indent="0">
              <a:buNone/>
            </a:pPr>
            <a:r>
              <a:rPr lang="it-IT" sz="2200" dirty="0"/>
              <a:t>Le ragioni e le evidenze fin qui esposte ci hanno indotto a formulare una proposta di revisione dell’ordinamento didattico basata su alcuni cardini:</a:t>
            </a:r>
          </a:p>
          <a:p>
            <a:pPr marL="223838" lvl="0" indent="-223838">
              <a:buFont typeface="+mj-lt"/>
              <a:buAutoNum type="arabicPeriod"/>
            </a:pPr>
            <a:r>
              <a:rPr lang="it-IT" sz="2200" dirty="0"/>
              <a:t>Il superamento dei modelli interpretativi tradizionali a favore dell’adozione di approcci all’economia e allo sviluppo più moderni e di natura ecosistemica;</a:t>
            </a:r>
          </a:p>
          <a:p>
            <a:pPr marL="223838" lvl="0" indent="-223838">
              <a:buFont typeface="+mj-lt"/>
              <a:buAutoNum type="arabicPeriod"/>
            </a:pPr>
            <a:r>
              <a:rPr lang="it-IT" sz="2200" dirty="0"/>
              <a:t>La conservazione del curriculum di studi già esistente, per il quale l’adozione della logica di ecosistema costituisce un ammodernamento delle competenze e delle conoscenze trasferite con le attività formative agli studenti e pertanto fornisce garanzia della conservazione della corrispondenza, anche in prospettiva, tra la figura professionale formata e gli sbocchi occupazionali previsti;</a:t>
            </a:r>
          </a:p>
        </p:txBody>
      </p:sp>
    </p:spTree>
    <p:extLst>
      <p:ext uri="{BB962C8B-B14F-4D97-AF65-F5344CB8AC3E}">
        <p14:creationId xmlns:p14="http://schemas.microsoft.com/office/powerpoint/2010/main" val="3508063060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E3993D-9B08-FA42-8A94-4E380B65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Obiettivi</a:t>
            </a:r>
            <a:r>
              <a:rPr lang="en-GB" noProof="0" dirty="0"/>
              <a:t> </a:t>
            </a:r>
            <a:r>
              <a:rPr lang="en-GB" noProof="0" dirty="0" err="1"/>
              <a:t>Formativi</a:t>
            </a:r>
            <a:r>
              <a:rPr lang="en-GB" noProof="0" dirty="0"/>
              <a:t> 6/7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515938" y="1642477"/>
            <a:ext cx="11160125" cy="4701956"/>
          </a:xfrm>
        </p:spPr>
        <p:txBody>
          <a:bodyPr/>
          <a:lstStyle/>
          <a:p>
            <a:pPr marL="223838" lvl="0" indent="-223838">
              <a:buFont typeface="+mj-lt"/>
              <a:buAutoNum type="arabicPeriod" startAt="3"/>
            </a:pPr>
            <a:r>
              <a:rPr lang="it-IT" sz="2200" dirty="0"/>
              <a:t>La possibilità di creare un ulteriore curriculum attraverso il quale si formi una figura professionale con un bagaglio di conoscenze e competenze più marcatamente trasversali e con sbocchi professionali in contesti maggiormente connotati dalla necessità di competenze di knowledge, </a:t>
            </a:r>
            <a:r>
              <a:rPr lang="it-IT" sz="2200" dirty="0" err="1"/>
              <a:t>innovation</a:t>
            </a:r>
            <a:r>
              <a:rPr lang="it-IT" sz="2200" dirty="0"/>
              <a:t> e </a:t>
            </a:r>
            <a:r>
              <a:rPr lang="it-IT" sz="2200" dirty="0" err="1"/>
              <a:t>ecosystem</a:t>
            </a:r>
            <a:r>
              <a:rPr lang="it-IT" sz="2200" dirty="0"/>
              <a:t> management (nel settore pubblico e privato; come funzionari, consulenti o startupper). Particolare attenzione è rivolta al funzionamento degli ecosistemi culturali, innovativi e del made in </a:t>
            </a:r>
            <a:r>
              <a:rPr lang="it-IT" sz="2200" dirty="0" err="1"/>
              <a:t>Italy</a:t>
            </a:r>
            <a:r>
              <a:rPr lang="it-IT" sz="2200" dirty="0"/>
              <a:t>, in continuità con le sollecitazioni emerse nelle diverse riunioni del Comitato di Indirizzo (inclusa l’ultima del 22 dicembre 2021);</a:t>
            </a:r>
          </a:p>
          <a:p>
            <a:pPr marL="223838" lvl="0" indent="-223838">
              <a:buFont typeface="+mj-lt"/>
              <a:buAutoNum type="arabicPeriod" startAt="3"/>
            </a:pPr>
            <a:r>
              <a:rPr lang="it-IT" sz="2200" dirty="0"/>
              <a:t>L’ammodernamento dei contenuti degli insegnamenti e delle attività formative, nella direzione di una maggiore compatibilità con gli approcci teorici ed empirici che caratterizzano gli ecosistemi e le transizioni ecologica e digitale.</a:t>
            </a:r>
          </a:p>
        </p:txBody>
      </p:sp>
    </p:spTree>
    <p:extLst>
      <p:ext uri="{BB962C8B-B14F-4D97-AF65-F5344CB8AC3E}">
        <p14:creationId xmlns:p14="http://schemas.microsoft.com/office/powerpoint/2010/main" val="34403809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E3993D-9B08-FA42-8A94-4E380B65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Obiettivi</a:t>
            </a:r>
            <a:r>
              <a:rPr lang="en-GB" noProof="0" dirty="0"/>
              <a:t> </a:t>
            </a:r>
            <a:r>
              <a:rPr lang="en-GB" noProof="0" dirty="0" err="1"/>
              <a:t>Formativi</a:t>
            </a:r>
            <a:r>
              <a:rPr lang="en-GB" noProof="0" dirty="0"/>
              <a:t> </a:t>
            </a:r>
            <a:r>
              <a:rPr lang="en-GB" dirty="0"/>
              <a:t>7</a:t>
            </a:r>
            <a:r>
              <a:rPr lang="en-GB" noProof="0" dirty="0"/>
              <a:t>/7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515938" y="1585327"/>
            <a:ext cx="11160125" cy="4701956"/>
          </a:xfrm>
        </p:spPr>
        <p:txBody>
          <a:bodyPr/>
          <a:lstStyle/>
          <a:p>
            <a:pPr marL="0" lvl="0" indent="0">
              <a:buNone/>
            </a:pPr>
            <a:r>
              <a:rPr lang="it-IT" sz="2800" dirty="0"/>
              <a:t>Il Corso di Laurea Magistrale in Economia e finanza delle imprese e degli ecosistemi ha l'obiettivo di fornire una formazione di livello avanzato e fortemente interdisciplinare in campo economico, favorendo l'acquisizione di conoscenze e competenze sia verticali che orizzontali, indispensabili per affrontare contesti caratterizzati da globalizzazione, transizione ecologica e trasformazione digitale.</a:t>
            </a:r>
          </a:p>
          <a:p>
            <a:pPr marL="0" lvl="0" indent="0">
              <a:buNone/>
            </a:pPr>
            <a:r>
              <a:rPr lang="it-IT" sz="2800" dirty="0"/>
              <a:t>Nel percorso di studio si privilegia l’approccio concettuale e applicato dell’ecosistema, più moderno, innovativo e maggiormente coerente con le impostazioni strategiche di policy e di management più recenti.</a:t>
            </a:r>
          </a:p>
        </p:txBody>
      </p:sp>
    </p:spTree>
    <p:extLst>
      <p:ext uri="{BB962C8B-B14F-4D97-AF65-F5344CB8AC3E}">
        <p14:creationId xmlns:p14="http://schemas.microsoft.com/office/powerpoint/2010/main" val="291852199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" b="10586"/>
          <a:stretch/>
        </p:blipFill>
        <p:spPr>
          <a:xfrm>
            <a:off x="0" y="-19050"/>
            <a:ext cx="12192000" cy="68865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5938" y="1090613"/>
            <a:ext cx="11160125" cy="2648200"/>
          </a:xfrm>
          <a:solidFill>
            <a:srgbClr val="000000">
              <a:alpha val="60000"/>
            </a:srgbClr>
          </a:solidFill>
        </p:spPr>
        <p:txBody>
          <a:bodyPr/>
          <a:lstStyle/>
          <a:p>
            <a:r>
              <a:rPr lang="en-GB" sz="4800" dirty="0" err="1"/>
              <a:t>L’offerta</a:t>
            </a:r>
            <a:r>
              <a:rPr lang="en-GB" sz="4800" dirty="0"/>
              <a:t> </a:t>
            </a:r>
            <a:r>
              <a:rPr lang="en-GB" sz="4800" dirty="0" err="1"/>
              <a:t>Formativa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805636327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UNINETTUNO(WIDE)">
  <a:themeElements>
    <a:clrScheme name="Personalizzato 7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C000"/>
      </a:hlink>
      <a:folHlink>
        <a:srgbClr val="BF9000"/>
      </a:folHlink>
    </a:clrScheme>
    <a:fontScheme name="Personalizzato 1">
      <a:majorFont>
        <a:latin typeface="ITC Lubalin Graph Std Book"/>
        <a:ea typeface=""/>
        <a:cs typeface="Arial"/>
      </a:majorFont>
      <a:minorFont>
        <a:latin typeface="ITC Lubalin Graph Std Book"/>
        <a:ea typeface=""/>
        <a:cs typeface="Arial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NETTUNO(WIDE)" id="{4CB9E72B-C6ED-4826-BB1C-F6521DF9AC5D}" vid="{F3E8FDC3-095E-4267-8BA5-956550E8530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UNINETTUNO(WIDE)</Template>
  <TotalTime>6258</TotalTime>
  <Words>1724</Words>
  <Application>Microsoft Macintosh PowerPoint</Application>
  <PresentationFormat>Widescreen</PresentationFormat>
  <Paragraphs>260</Paragraphs>
  <Slides>16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Arial</vt:lpstr>
      <vt:lpstr>Calibri</vt:lpstr>
      <vt:lpstr>DEJAVU SERIF</vt:lpstr>
      <vt:lpstr>ITC Lubalin Graph Std Book</vt:lpstr>
      <vt:lpstr>Symbol</vt:lpstr>
      <vt:lpstr>Tahoma</vt:lpstr>
      <vt:lpstr>Times New Roman</vt:lpstr>
      <vt:lpstr>Zapf Dingbats</vt:lpstr>
      <vt:lpstr>UNINETTUNO(WIDE)</vt:lpstr>
      <vt:lpstr>Presentazione standard di PowerPoint</vt:lpstr>
      <vt:lpstr>Obiettivi Formativi 1/7</vt:lpstr>
      <vt:lpstr>Obiettivi Formativi 2/7</vt:lpstr>
      <vt:lpstr>Obiettivi Formativi 3/7</vt:lpstr>
      <vt:lpstr>Obiettivi Formativi 4/7</vt:lpstr>
      <vt:lpstr>Obiettivi Formativi 5/7</vt:lpstr>
      <vt:lpstr>Obiettivi Formativi 6/7</vt:lpstr>
      <vt:lpstr>Obiettivi Formativi 7/7</vt:lpstr>
      <vt:lpstr>L’offerta Formativa</vt:lpstr>
      <vt:lpstr>Due percorsi curriculari</vt:lpstr>
      <vt:lpstr>Presentazione standard di PowerPoint</vt:lpstr>
      <vt:lpstr>Presentazione standard di PowerPoint</vt:lpstr>
      <vt:lpstr>Presentazione standard di PowerPoint</vt:lpstr>
      <vt:lpstr>Conoscenze utili nel mondo del lavoro</vt:lpstr>
      <vt:lpstr>Per informazioni</vt:lpstr>
      <vt:lpstr>Ecosistemi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LEZIONE</dc:title>
  <dc:creator>Gabriel D'Amico</dc:creator>
  <cp:lastModifiedBy>Davide Quaglione</cp:lastModifiedBy>
  <cp:revision>869</cp:revision>
  <cp:lastPrinted>2018-11-13T13:49:32Z</cp:lastPrinted>
  <dcterms:created xsi:type="dcterms:W3CDTF">2018-09-18T10:27:30Z</dcterms:created>
  <dcterms:modified xsi:type="dcterms:W3CDTF">2022-06-10T09:19:50Z</dcterms:modified>
</cp:coreProperties>
</file>